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256" r:id="rId2"/>
    <p:sldId id="259" r:id="rId3"/>
    <p:sldId id="260" r:id="rId4"/>
    <p:sldId id="261" r:id="rId5"/>
    <p:sldId id="257" r:id="rId6"/>
    <p:sldId id="258" r:id="rId7"/>
    <p:sldId id="287" r:id="rId8"/>
    <p:sldId id="288" r:id="rId9"/>
    <p:sldId id="262" r:id="rId10"/>
    <p:sldId id="289" r:id="rId11"/>
    <p:sldId id="290" r:id="rId12"/>
    <p:sldId id="265" r:id="rId13"/>
    <p:sldId id="266" r:id="rId14"/>
    <p:sldId id="267" r:id="rId15"/>
    <p:sldId id="269" r:id="rId16"/>
    <p:sldId id="282" r:id="rId17"/>
    <p:sldId id="283" r:id="rId18"/>
    <p:sldId id="270" r:id="rId19"/>
    <p:sldId id="284" r:id="rId20"/>
    <p:sldId id="285" r:id="rId21"/>
    <p:sldId id="268" r:id="rId22"/>
    <p:sldId id="271" r:id="rId23"/>
    <p:sldId id="274" r:id="rId24"/>
    <p:sldId id="273" r:id="rId25"/>
    <p:sldId id="272" r:id="rId26"/>
    <p:sldId id="276" r:id="rId27"/>
    <p:sldId id="277" r:id="rId28"/>
    <p:sldId id="278" r:id="rId29"/>
    <p:sldId id="279" r:id="rId30"/>
    <p:sldId id="281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>
        <p:scale>
          <a:sx n="75" d="100"/>
          <a:sy n="75" d="100"/>
        </p:scale>
        <p:origin x="1380" y="38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6618E5-29DB-41E1-8519-9EE580656079}" type="datetimeFigureOut">
              <a:rPr lang="zh-CN" altLang="en-US" smtClean="0"/>
              <a:t>2024-12-18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090AB3-5AF8-4200-8485-39A9EC7889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19709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090AB3-5AF8-4200-8485-39A9EC788934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74190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090AB3-5AF8-4200-8485-39A9EC788934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89826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090AB3-5AF8-4200-8485-39A9EC788934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28740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33380" y="614674"/>
            <a:ext cx="1116330" cy="320040"/>
          </a:xfrm>
          <a:prstGeom prst="rect">
            <a:avLst/>
          </a:prstGeom>
          <a:ln/>
        </p:spPr>
        <p:txBody>
          <a:bodyPr vert="horz" wrap="square" lIns="91440" tIns="45720" rIns="91440" bIns="45720" rtlCol="0" anchor="t" anchorCtr="0">
            <a:spAutoFit/>
          </a:bodyPr>
          <a:lstStyle/>
          <a:p>
            <a:pPr algn="l">
              <a:lnSpc>
                <a:spcPct val="100000"/>
              </a:lnSpc>
              <a:spcBef>
                <a:spcPts val="375"/>
              </a:spcBef>
            </a:pPr>
            <a:r>
              <a:rPr lang="en-US" sz="1350" b="1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REPORT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6853792" y="542407"/>
            <a:ext cx="1116330" cy="320040"/>
          </a:xfrm>
          <a:prstGeom prst="rect">
            <a:avLst/>
          </a:prstGeom>
          <a:ln/>
        </p:spPr>
        <p:txBody>
          <a:bodyPr vert="horz" wrap="square" lIns="91440" tIns="45720" rIns="91440" bIns="45720" rtlCol="0" anchor="t" anchorCtr="0">
            <a:normAutofit/>
          </a:bodyPr>
          <a:lstStyle/>
          <a:p>
            <a:pPr algn="l">
              <a:lnSpc>
                <a:spcPct val="100000"/>
              </a:lnSpc>
              <a:spcBef>
                <a:spcPts val="375"/>
              </a:spcBef>
            </a:pPr>
            <a:r>
              <a:rPr lang="en-US" sz="1350" b="1">
                <a:solidFill>
                  <a:schemeClr val="accent3">
                    <a:lumMod val="50000"/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CATALOG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8276461" y="542407"/>
            <a:ext cx="1116330" cy="320040"/>
          </a:xfrm>
          <a:prstGeom prst="rect">
            <a:avLst/>
          </a:prstGeom>
          <a:ln/>
        </p:spPr>
        <p:txBody>
          <a:bodyPr vert="horz" wrap="square" lIns="91440" tIns="45720" rIns="91440" bIns="45720" rtlCol="0" anchor="t" anchorCtr="0">
            <a:normAutofit/>
          </a:bodyPr>
          <a:lstStyle/>
          <a:p>
            <a:pPr algn="l">
              <a:lnSpc>
                <a:spcPct val="100000"/>
              </a:lnSpc>
              <a:spcBef>
                <a:spcPts val="375"/>
              </a:spcBef>
            </a:pPr>
            <a:r>
              <a:rPr lang="en-US" sz="1350" b="1">
                <a:solidFill>
                  <a:schemeClr val="accent3">
                    <a:lumMod val="50000"/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DATE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300171" y="542407"/>
            <a:ext cx="1116330" cy="320040"/>
          </a:xfrm>
          <a:prstGeom prst="rect">
            <a:avLst/>
          </a:prstGeom>
          <a:ln/>
        </p:spPr>
        <p:txBody>
          <a:bodyPr vert="horz" wrap="square" lIns="91440" tIns="45720" rIns="91440" bIns="45720" rtlCol="0" anchor="t" anchorCtr="0">
            <a:normAutofit/>
          </a:bodyPr>
          <a:lstStyle/>
          <a:p>
            <a:pPr algn="l">
              <a:lnSpc>
                <a:spcPct val="100000"/>
              </a:lnSpc>
              <a:spcBef>
                <a:spcPts val="375"/>
              </a:spcBef>
            </a:pPr>
            <a:r>
              <a:rPr lang="en-US" sz="1350" b="1">
                <a:solidFill>
                  <a:schemeClr val="accent3">
                    <a:lumMod val="50000"/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ANALYSIS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732903" y="542407"/>
            <a:ext cx="1459097" cy="392307"/>
          </a:xfrm>
          <a:prstGeom prst="rect">
            <a:avLst/>
          </a:prstGeom>
          <a:ln/>
        </p:spPr>
        <p:txBody>
          <a:bodyPr vert="horz" wrap="square" lIns="91440" tIns="45720" rIns="91440" bIns="45720" rtlCol="0" anchor="t" anchorCtr="0">
            <a:normAutofit/>
          </a:bodyPr>
          <a:lstStyle/>
          <a:p>
            <a:pPr algn="l">
              <a:lnSpc>
                <a:spcPct val="100000"/>
              </a:lnSpc>
              <a:spcBef>
                <a:spcPts val="375"/>
              </a:spcBef>
            </a:pPr>
            <a:r>
              <a:rPr lang="en-US" sz="1350" b="1">
                <a:solidFill>
                  <a:schemeClr val="accent3">
                    <a:lumMod val="50000"/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SUMMARY</a:t>
            </a:r>
          </a:p>
        </p:txBody>
      </p:sp>
      <p:sp>
        <p:nvSpPr>
          <p:cNvPr id="7" name="TextBox 7"/>
          <p:cNvSpPr txBox="1"/>
          <p:nvPr/>
        </p:nvSpPr>
        <p:spPr>
          <a:xfrm rot="-5400000">
            <a:off x="-1046349" y="2835418"/>
            <a:ext cx="3744734" cy="969496"/>
          </a:xfrm>
          <a:prstGeom prst="rect">
            <a:avLst/>
          </a:prstGeom>
          <a:ln/>
        </p:spPr>
        <p:txBody>
          <a:bodyPr vert="horz" wrap="square" lIns="91440" tIns="45720" rIns="91440" bIns="45720" rtlCol="0" anchor="t" anchorCtr="0">
            <a:spAutoFit/>
          </a:bodyPr>
          <a:lstStyle/>
          <a:p>
            <a:pPr>
              <a:lnSpc>
                <a:spcPct val="100000"/>
              </a:lnSpc>
              <a:spcBef>
                <a:spcPts val="375"/>
              </a:spcBef>
            </a:pPr>
            <a:r>
              <a:rPr lang="en-US" sz="5700" b="1" dirty="0" err="1">
                <a:solidFill>
                  <a:srgbClr val="FFFFFF">
                    <a:alpha val="31000"/>
                  </a:srgbClr>
                </a:solidFill>
                <a:latin typeface="Microsoft Yahei"/>
                <a:ea typeface="Microsoft Yahei"/>
                <a:cs typeface="Microsoft Yahei"/>
              </a:rPr>
              <a:t>ZenSleep</a:t>
            </a:r>
            <a:endParaRPr lang="en-US" sz="5700" b="1" dirty="0">
              <a:solidFill>
                <a:srgbClr val="FFFFFF">
                  <a:alpha val="31000"/>
                </a:srgbClr>
              </a:solidFill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4459207" y="2071532"/>
            <a:ext cx="5905500" cy="2000250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ctr" anchorCtr="0">
            <a:normAutofit/>
          </a:bodyPr>
          <a:lstStyle/>
          <a:p>
            <a:pPr algn="l">
              <a:lnSpc>
                <a:spcPct val="120000"/>
              </a:lnSpc>
            </a:pPr>
            <a:r>
              <a:rPr lang="en-US" sz="4950" b="1" dirty="0" err="1">
                <a:solidFill>
                  <a:schemeClr val="accent3">
                    <a:lumMod val="50000"/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Z</a:t>
            </a:r>
            <a:r>
              <a:rPr lang="en-US" altLang="zh-CN" sz="4950" b="1" dirty="0" err="1">
                <a:solidFill>
                  <a:schemeClr val="accent3">
                    <a:lumMod val="50000"/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enSleep</a:t>
            </a:r>
            <a:r>
              <a:rPr lang="en-US" sz="4950" b="1" dirty="0" err="1">
                <a:solidFill>
                  <a:schemeClr val="accent3">
                    <a:lumMod val="50000"/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第三阶段开发报告</a:t>
            </a:r>
            <a:endParaRPr lang="en-US" sz="4950" b="1" dirty="0">
              <a:solidFill>
                <a:schemeClr val="accent3">
                  <a:lumMod val="50000"/>
                  <a:alpha val="100000"/>
                </a:schemeClr>
              </a:solidFill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4575687" y="4281643"/>
            <a:ext cx="2434713" cy="457689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t" anchorCtr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025" dirty="0" err="1">
                <a:solidFill>
                  <a:schemeClr val="accent3">
                    <a:lumMod val="50000"/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汇报人</a:t>
            </a:r>
            <a:r>
              <a:rPr lang="en-US" sz="2025" dirty="0">
                <a:solidFill>
                  <a:schemeClr val="accent3">
                    <a:lumMod val="50000"/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：</a:t>
            </a:r>
            <a:r>
              <a:rPr lang="zh-CN" altLang="en-US" sz="2025" dirty="0">
                <a:solidFill>
                  <a:schemeClr val="accent3">
                    <a:lumMod val="50000"/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第二小组</a:t>
            </a:r>
            <a:endParaRPr lang="en-US" sz="2025" dirty="0">
              <a:solidFill>
                <a:schemeClr val="accent3">
                  <a:lumMod val="50000"/>
                  <a:alpha val="100000"/>
                </a:schemeClr>
              </a:solidFill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7177067" y="4281643"/>
            <a:ext cx="2019300" cy="457689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t" anchorCtr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025" dirty="0">
                <a:solidFill>
                  <a:schemeClr val="accent3">
                    <a:lumMod val="50000"/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2024-12-1</a:t>
            </a:r>
            <a:r>
              <a:rPr lang="en-US" altLang="zh-CN" sz="2025" dirty="0">
                <a:solidFill>
                  <a:schemeClr val="accent3">
                    <a:lumMod val="50000"/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8</a:t>
            </a:r>
            <a:endParaRPr lang="en-US" sz="2025" dirty="0">
              <a:solidFill>
                <a:schemeClr val="accent3">
                  <a:lumMod val="50000"/>
                  <a:alpha val="100000"/>
                </a:schemeClr>
              </a:solidFill>
              <a:latin typeface="Microsoft Yahei"/>
              <a:ea typeface="Microsoft Yahei"/>
              <a:cs typeface="Microsoft Yahei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49A78A73-CBB2-56C1-D240-0372949CF44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433" y="1066800"/>
            <a:ext cx="2688803" cy="478646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687F86-96E8-A32F-AB19-2E732ACC23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5">
            <a:extLst>
              <a:ext uri="{FF2B5EF4-FFF2-40B4-BE49-F238E27FC236}">
                <a16:creationId xmlns:a16="http://schemas.microsoft.com/office/drawing/2014/main" id="{9D3033EB-47BF-4725-1DEA-90668582A888}"/>
              </a:ext>
            </a:extLst>
          </p:cNvPr>
          <p:cNvSpPr/>
          <p:nvPr/>
        </p:nvSpPr>
        <p:spPr>
          <a:xfrm>
            <a:off x="4215549" y="1095727"/>
            <a:ext cx="238125" cy="238125"/>
          </a:xfrm>
          <a:prstGeom prst="ellipse">
            <a:avLst/>
          </a:prstGeom>
          <a:solidFill>
            <a:schemeClr val="accent1">
              <a:alpha val="100000"/>
            </a:scheme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D71A8497-031C-247D-982B-06EAE2D9382A}"/>
              </a:ext>
            </a:extLst>
          </p:cNvPr>
          <p:cNvSpPr txBox="1"/>
          <p:nvPr/>
        </p:nvSpPr>
        <p:spPr>
          <a:xfrm>
            <a:off x="4495800" y="830146"/>
            <a:ext cx="6000750" cy="666079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b" anchorCtr="0">
            <a:no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b="1" dirty="0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如何使用摄像机和调用图库</a:t>
            </a:r>
            <a:endParaRPr lang="en-US" sz="2400" b="1" dirty="0">
              <a:solidFill>
                <a:schemeClr val="accent1">
                  <a:alpha val="100000"/>
                </a:schemeClr>
              </a:solidFill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D47E8BF7-66B8-1EA8-98C1-4855982643A7}"/>
              </a:ext>
            </a:extLst>
          </p:cNvPr>
          <p:cNvSpPr txBox="1"/>
          <p:nvPr/>
        </p:nvSpPr>
        <p:spPr>
          <a:xfrm>
            <a:off x="4317678" y="1658597"/>
            <a:ext cx="7953571" cy="2819327"/>
          </a:xfrm>
          <a:prstGeom prst="rect">
            <a:avLst/>
          </a:prstGeom>
          <a:ln/>
        </p:spPr>
        <p:txBody>
          <a:bodyPr vert="horz" wrap="square" lIns="0" tIns="0" rIns="0" bIns="0" rtlCol="0" anchor="t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zh-CN" altLang="en-US" sz="1500" dirty="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代码说明</a:t>
            </a:r>
          </a:p>
          <a:p>
            <a:pPr>
              <a:lnSpc>
                <a:spcPct val="140000"/>
              </a:lnSpc>
            </a:pPr>
            <a:r>
              <a:rPr lang="en-US" altLang="zh-CN" sz="1500" dirty="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1. </a:t>
            </a:r>
            <a:r>
              <a:rPr lang="zh-CN" altLang="en-US" sz="1500" dirty="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调用图库</a:t>
            </a:r>
          </a:p>
          <a:p>
            <a:pPr>
              <a:lnSpc>
                <a:spcPct val="140000"/>
              </a:lnSpc>
            </a:pPr>
            <a:r>
              <a:rPr lang="zh-CN" altLang="en-US" sz="1500" dirty="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点击 选择图片 按钮时，</a:t>
            </a:r>
            <a:r>
              <a:rPr lang="en-US" altLang="zh-CN" sz="1500" dirty="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Intent </a:t>
            </a:r>
            <a:r>
              <a:rPr lang="zh-CN" altLang="en-US" sz="1500" dirty="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会启动图库选择器，允许用户从图库中选择一张或多张图片。</a:t>
            </a:r>
          </a:p>
          <a:p>
            <a:pPr>
              <a:lnSpc>
                <a:spcPct val="140000"/>
              </a:lnSpc>
            </a:pPr>
            <a:r>
              <a:rPr lang="zh-CN" altLang="en-US" sz="1500" dirty="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使用 </a:t>
            </a:r>
            <a:r>
              <a:rPr lang="en-US" altLang="zh-CN" sz="1500" dirty="0" err="1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pickImagesLauncher</a:t>
            </a:r>
            <a:r>
              <a:rPr lang="en-US" altLang="zh-CN" sz="1500" dirty="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lang="zh-CN" altLang="en-US" sz="1500" dirty="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来接收结果。</a:t>
            </a:r>
          </a:p>
          <a:p>
            <a:pPr>
              <a:lnSpc>
                <a:spcPct val="140000"/>
              </a:lnSpc>
            </a:pPr>
            <a:endParaRPr lang="zh-CN" altLang="en-US" sz="1500" dirty="0">
              <a:solidFill>
                <a:schemeClr val="dk1">
                  <a:alpha val="100000"/>
                </a:schemeClr>
              </a:solidFill>
              <a:latin typeface="Microsoft Yahei"/>
              <a:ea typeface="Microsoft Yahei"/>
              <a:cs typeface="Microsoft Yahei"/>
            </a:endParaRPr>
          </a:p>
          <a:p>
            <a:pPr>
              <a:lnSpc>
                <a:spcPct val="140000"/>
              </a:lnSpc>
            </a:pPr>
            <a:r>
              <a:rPr lang="en-US" altLang="zh-CN" sz="1500" dirty="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2. </a:t>
            </a:r>
            <a:r>
              <a:rPr lang="zh-CN" altLang="en-US" sz="1500" dirty="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使用摄像机拍照</a:t>
            </a:r>
          </a:p>
          <a:p>
            <a:pPr>
              <a:lnSpc>
                <a:spcPct val="140000"/>
              </a:lnSpc>
            </a:pPr>
            <a:r>
              <a:rPr lang="zh-CN" altLang="en-US" sz="1500" dirty="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点击 拍照 按钮时，</a:t>
            </a:r>
            <a:r>
              <a:rPr lang="en-US" altLang="zh-CN" sz="1500" dirty="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Intent </a:t>
            </a:r>
            <a:r>
              <a:rPr lang="zh-CN" altLang="en-US" sz="1500" dirty="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会启动系统摄像机，捕获图片并返回。</a:t>
            </a:r>
          </a:p>
          <a:p>
            <a:pPr>
              <a:lnSpc>
                <a:spcPct val="140000"/>
              </a:lnSpc>
            </a:pPr>
            <a:r>
              <a:rPr lang="zh-CN" altLang="en-US" sz="1500" dirty="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使用 </a:t>
            </a:r>
            <a:r>
              <a:rPr lang="en-US" altLang="zh-CN" sz="1500" dirty="0" err="1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takePhotoLauncher</a:t>
            </a:r>
            <a:r>
              <a:rPr lang="en-US" altLang="zh-CN" sz="1500" dirty="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lang="zh-CN" altLang="en-US" sz="1500" dirty="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来接收拍照结果。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58E5449A-F17B-7B69-E1F0-2D62F5100018}"/>
              </a:ext>
            </a:extLst>
          </p:cNvPr>
          <p:cNvSpPr txBox="1"/>
          <p:nvPr/>
        </p:nvSpPr>
        <p:spPr>
          <a:xfrm>
            <a:off x="381000" y="18955"/>
            <a:ext cx="11239500" cy="914400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3000" b="1" dirty="0" err="1">
                <a:solidFill>
                  <a:schemeClr val="dk2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技术难题与解决方案</a:t>
            </a:r>
            <a:endParaRPr lang="en-US" sz="3000" b="1" dirty="0">
              <a:solidFill>
                <a:schemeClr val="dk2">
                  <a:alpha val="100000"/>
                </a:schemeClr>
              </a:solidFill>
              <a:latin typeface="Microsoft Yahei"/>
              <a:ea typeface="Microsoft Yahei"/>
              <a:cs typeface="Microsoft Yahei"/>
            </a:endParaRP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F4C5B5F8-02EC-F6EA-AB5A-983B8A1056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0" y="996356"/>
            <a:ext cx="3595158" cy="376066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E8FD59AC-EE26-AB9B-B6AC-1D811B3A77B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" y="4820024"/>
            <a:ext cx="11658600" cy="141482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9901137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FFB5FB-A454-1D12-C8D9-F4F7861C9D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5">
            <a:extLst>
              <a:ext uri="{FF2B5EF4-FFF2-40B4-BE49-F238E27FC236}">
                <a16:creationId xmlns:a16="http://schemas.microsoft.com/office/drawing/2014/main" id="{17437614-625F-DC2C-F1CC-C5C310C7EE99}"/>
              </a:ext>
            </a:extLst>
          </p:cNvPr>
          <p:cNvSpPr/>
          <p:nvPr/>
        </p:nvSpPr>
        <p:spPr>
          <a:xfrm>
            <a:off x="4215549" y="1095727"/>
            <a:ext cx="238125" cy="238125"/>
          </a:xfrm>
          <a:prstGeom prst="ellipse">
            <a:avLst/>
          </a:prstGeom>
          <a:solidFill>
            <a:schemeClr val="accent1">
              <a:alpha val="100000"/>
            </a:scheme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B8DDCBC2-0648-5434-4AFC-E5413B41C3E3}"/>
              </a:ext>
            </a:extLst>
          </p:cNvPr>
          <p:cNvSpPr txBox="1"/>
          <p:nvPr/>
        </p:nvSpPr>
        <p:spPr>
          <a:xfrm>
            <a:off x="4495800" y="830146"/>
            <a:ext cx="6000750" cy="666079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b" anchorCtr="0">
            <a:no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b="1" dirty="0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闹钟震动提醒如何实现</a:t>
            </a:r>
            <a:endParaRPr lang="en-US" sz="2400" b="1" dirty="0">
              <a:solidFill>
                <a:schemeClr val="accent1">
                  <a:alpha val="100000"/>
                </a:schemeClr>
              </a:solidFill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C74AD420-CE0F-059D-3702-DC33C3DF34B2}"/>
              </a:ext>
            </a:extLst>
          </p:cNvPr>
          <p:cNvSpPr txBox="1"/>
          <p:nvPr/>
        </p:nvSpPr>
        <p:spPr>
          <a:xfrm>
            <a:off x="4695629" y="1600200"/>
            <a:ext cx="8625222" cy="914400"/>
          </a:xfrm>
          <a:prstGeom prst="rect">
            <a:avLst/>
          </a:prstGeom>
          <a:ln/>
        </p:spPr>
        <p:txBody>
          <a:bodyPr vert="horz" wrap="square" lIns="0" tIns="0" rIns="0" bIns="0" rtlCol="0" anchor="t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zh-CN" altLang="en-US" sz="1500" dirty="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使用</a:t>
            </a:r>
            <a:r>
              <a:rPr lang="en-US" sz="1500" dirty="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Kotlin</a:t>
            </a:r>
            <a:r>
              <a:rPr lang="zh-CN" altLang="en-US" sz="1500" dirty="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编写的</a:t>
            </a:r>
            <a:r>
              <a:rPr lang="en-US" sz="1500" dirty="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Android</a:t>
            </a:r>
            <a:r>
              <a:rPr lang="zh-CN" altLang="en-US" sz="1500" dirty="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应用程序中的</a:t>
            </a:r>
            <a:r>
              <a:rPr lang="en-US" altLang="zh-CN" sz="1500" dirty="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`</a:t>
            </a:r>
            <a:r>
              <a:rPr lang="en-US" sz="1500" dirty="0" err="1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TimerBroadcastReceiver</a:t>
            </a:r>
            <a:r>
              <a:rPr lang="en-US" sz="1500" dirty="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`</a:t>
            </a:r>
            <a:r>
              <a:rPr lang="zh-CN" altLang="en-US" sz="1500" dirty="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类，这个类继承自</a:t>
            </a:r>
            <a:r>
              <a:rPr lang="en-US" altLang="zh-CN" sz="1500" dirty="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`</a:t>
            </a:r>
            <a:r>
              <a:rPr lang="en-US" sz="1500" dirty="0" err="1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BroadcastReceiver</a:t>
            </a:r>
            <a:r>
              <a:rPr lang="en-US" sz="1500" dirty="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`，</a:t>
            </a:r>
            <a:r>
              <a:rPr lang="zh-CN" altLang="en-US" sz="1500" dirty="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用于处理定时器广播。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F36328BC-B5AD-0860-050C-799F125DAB16}"/>
              </a:ext>
            </a:extLst>
          </p:cNvPr>
          <p:cNvSpPr txBox="1"/>
          <p:nvPr/>
        </p:nvSpPr>
        <p:spPr>
          <a:xfrm>
            <a:off x="381000" y="18955"/>
            <a:ext cx="11239500" cy="914400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3000" b="1" dirty="0" err="1">
                <a:solidFill>
                  <a:schemeClr val="dk2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技术难题与解决方案</a:t>
            </a:r>
            <a:endParaRPr lang="en-US" sz="3000" b="1" dirty="0">
              <a:solidFill>
                <a:schemeClr val="dk2">
                  <a:alpha val="100000"/>
                </a:schemeClr>
              </a:solidFill>
              <a:latin typeface="Microsoft Yahei"/>
              <a:ea typeface="Microsoft Yahei"/>
              <a:cs typeface="Microsoft Yahei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E6C88EF8-D8DB-334E-2BD6-03FED67128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0200" y="2419917"/>
            <a:ext cx="5576845" cy="363333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8DB860ED-32E4-9138-D702-4624E290B87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712" y="933355"/>
            <a:ext cx="3103642" cy="548710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068230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4462463" y="2088071"/>
            <a:ext cx="3267075" cy="3267075"/>
          </a:xfrm>
          <a:prstGeom prst="ellipse">
            <a:avLst/>
          </a:prstGeom>
          <a:ln w="57150">
            <a:solidFill>
              <a:schemeClr val="accent1"/>
            </a:solidFill>
            <a:prstDash val="solid"/>
          </a:ln>
        </p:spPr>
      </p:pic>
      <p:sp>
        <p:nvSpPr>
          <p:cNvPr id="3" name="TextBox 3"/>
          <p:cNvSpPr txBox="1"/>
          <p:nvPr/>
        </p:nvSpPr>
        <p:spPr>
          <a:xfrm>
            <a:off x="539110" y="2972036"/>
            <a:ext cx="3314231" cy="647995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ctr" anchorCtr="0">
            <a:noAutofit/>
          </a:bodyPr>
          <a:lstStyle/>
          <a:p>
            <a:pPr algn="r">
              <a:lnSpc>
                <a:spcPct val="120000"/>
              </a:lnSpc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进度延误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8059848" y="1716027"/>
            <a:ext cx="3314231" cy="1580007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t" anchorCtr="0">
            <a:noAutofit/>
          </a:bodyPr>
          <a:lstStyle/>
          <a:p>
            <a:pPr algn="l"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进度延误增加了项目的风险。我们面临无法按时交付、质量下降、成本超支等多重风险，需要采取紧急措施风险管理。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059848" y="1097369"/>
            <a:ext cx="3314231" cy="622955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ctr" anchorCtr="0">
            <a:noAutofit/>
          </a:bodyPr>
          <a:lstStyle/>
          <a:p>
            <a:pPr>
              <a:lnSpc>
                <a:spcPct val="96000"/>
              </a:lnSpc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风险加剧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059848" y="4019931"/>
            <a:ext cx="3314231" cy="547835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b" anchorCtr="0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应对措施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059848" y="4565142"/>
            <a:ext cx="3314231" cy="1580007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t" anchorCtr="0">
            <a:noAutofit/>
          </a:bodyPr>
          <a:lstStyle/>
          <a:p>
            <a:pPr algn="l"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为了应对进度延误和风险加剧的问题，我们加强了风险管理。我们制定了详细的风险应对策略和预案，确保项目尽可能顺利地进行。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39110" y="3620031"/>
            <a:ext cx="3314231" cy="1580007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t" anchorCtr="0">
            <a:noAutofit/>
          </a:bodyPr>
          <a:lstStyle/>
          <a:p>
            <a:pPr algn="r"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由于需求变更频繁和技术难题的困扰，我们的项目进度受到了严重影响。项目延期完成，可能导致无法按时交付给客户。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76023" y="265328"/>
            <a:ext cx="11239500" cy="914400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3000" b="1">
                <a:solidFill>
                  <a:schemeClr val="dk2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进度延误与风险管理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02BFBE52-D46A-2920-6059-795CA46C8F9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20782"/>
            <a:ext cx="4876800" cy="6858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960449" y="1329916"/>
            <a:ext cx="6888152" cy="4408102"/>
          </a:xfrm>
          <a:prstGeom prst="rect">
            <a:avLst/>
          </a:prstGeom>
          <a:solidFill>
            <a:srgbClr val="FFFFFF">
              <a:alpha val="10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" name="TextBox 4"/>
          <p:cNvSpPr txBox="1"/>
          <p:nvPr/>
        </p:nvSpPr>
        <p:spPr>
          <a:xfrm>
            <a:off x="838200" y="2150591"/>
            <a:ext cx="3038473" cy="1409700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ctr" anchorCtr="0">
            <a:normAutofit/>
          </a:bodyPr>
          <a:lstStyle/>
          <a:p>
            <a:pPr algn="l">
              <a:lnSpc>
                <a:spcPct val="120000"/>
              </a:lnSpc>
              <a:spcBef>
                <a:spcPts val="450"/>
              </a:spcBef>
            </a:pPr>
            <a:r>
              <a:rPr lang="en-US" sz="6600" b="1" dirty="0">
                <a:solidFill>
                  <a:schemeClr val="accent3">
                    <a:lumMod val="50000"/>
                    <a:alpha val="100000"/>
                  </a:schemeClr>
                </a:solidFill>
                <a:latin typeface="PingFang SC"/>
                <a:ea typeface="PingFang SC"/>
                <a:cs typeface="PingFang SC"/>
              </a:rPr>
              <a:t>03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51543" y="3390321"/>
            <a:ext cx="6572563" cy="1939312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t" anchorCtr="0">
            <a:normAutofit/>
          </a:bodyPr>
          <a:lstStyle/>
          <a:p>
            <a:pPr algn="l">
              <a:lnSpc>
                <a:spcPct val="120000"/>
              </a:lnSpc>
            </a:pPr>
            <a:r>
              <a:rPr lang="en-US" sz="4050" b="1" dirty="0" err="1">
                <a:solidFill>
                  <a:schemeClr val="accent3">
                    <a:lumMod val="50000"/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软件测试与软件完成情况基本展示</a:t>
            </a:r>
            <a:endParaRPr lang="en-US" sz="4050" b="1" dirty="0">
              <a:solidFill>
                <a:schemeClr val="accent3">
                  <a:lumMod val="50000"/>
                  <a:alpha val="100000"/>
                </a:schemeClr>
              </a:solidFill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433380" y="614674"/>
            <a:ext cx="1116330" cy="320040"/>
          </a:xfrm>
          <a:prstGeom prst="rect">
            <a:avLst/>
          </a:prstGeom>
          <a:ln/>
        </p:spPr>
        <p:txBody>
          <a:bodyPr vert="horz" wrap="square" lIns="91440" tIns="45720" rIns="91440" bIns="45720" rtlCol="0" anchor="t" anchorCtr="0">
            <a:spAutoFit/>
          </a:bodyPr>
          <a:lstStyle/>
          <a:p>
            <a:pPr algn="l">
              <a:lnSpc>
                <a:spcPct val="100000"/>
              </a:lnSpc>
              <a:spcBef>
                <a:spcPts val="375"/>
              </a:spcBef>
            </a:pPr>
            <a:r>
              <a:rPr lang="en-US" sz="1350" b="1">
                <a:solidFill>
                  <a:schemeClr val="accent3">
                    <a:lumMod val="50000"/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REPORT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152063" y="1985152"/>
            <a:ext cx="515938" cy="550104"/>
          </a:xfrm>
          <a:prstGeom prst="rect">
            <a:avLst/>
          </a:prstGeom>
          <a:solidFill>
            <a:schemeClr val="accent2">
              <a:alpha val="100000"/>
            </a:schemeClr>
          </a:solidFill>
          <a:ln/>
        </p:spPr>
      </p:sp>
      <p:sp>
        <p:nvSpPr>
          <p:cNvPr id="3" name="AutoShape 3"/>
          <p:cNvSpPr/>
          <p:nvPr/>
        </p:nvSpPr>
        <p:spPr>
          <a:xfrm>
            <a:off x="1414762" y="1985152"/>
            <a:ext cx="550104" cy="550104"/>
          </a:xfrm>
          <a:prstGeom prst="ellipse">
            <a:avLst/>
          </a:prstGeom>
          <a:solidFill>
            <a:schemeClr val="accent2">
              <a:alpha val="100000"/>
            </a:schemeClr>
          </a:solidFill>
          <a:ln/>
        </p:spPr>
      </p:sp>
      <p:sp>
        <p:nvSpPr>
          <p:cNvPr id="4" name="AutoShape 4"/>
          <p:cNvSpPr/>
          <p:nvPr/>
        </p:nvSpPr>
        <p:spPr>
          <a:xfrm>
            <a:off x="877011" y="1985152"/>
            <a:ext cx="550104" cy="550104"/>
          </a:xfrm>
          <a:prstGeom prst="ellipse">
            <a:avLst/>
          </a:prstGeom>
          <a:solidFill>
            <a:schemeClr val="accent2">
              <a:alpha val="100000"/>
            </a:schemeClr>
          </a:solidFill>
          <a:ln/>
        </p:spPr>
      </p:sp>
      <p:sp>
        <p:nvSpPr>
          <p:cNvPr id="5" name="TextBox 5"/>
          <p:cNvSpPr txBox="1"/>
          <p:nvPr/>
        </p:nvSpPr>
        <p:spPr>
          <a:xfrm>
            <a:off x="689125" y="2840547"/>
            <a:ext cx="2324100" cy="2914650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t" anchorCtr="0">
            <a:noAutofit/>
          </a:bodyPr>
          <a:lstStyle/>
          <a:p>
            <a:pPr>
              <a:lnSpc>
                <a:spcPct val="140000"/>
              </a:lnSpc>
              <a:spcBef>
                <a:spcPct val="0"/>
              </a:spcBef>
            </a:pPr>
            <a:r>
              <a:rPr lang="en-US" sz="1500" dirty="0" err="1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测试方案：我们采用的测试方案是百度</a:t>
            </a:r>
            <a:r>
              <a:rPr lang="en-US" sz="1500" dirty="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 MTC </a:t>
            </a:r>
            <a:r>
              <a:rPr lang="en-US" sz="1500" dirty="0" err="1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移动</a:t>
            </a:r>
            <a:r>
              <a:rPr lang="en-US" sz="1500" dirty="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 App </a:t>
            </a:r>
            <a:r>
              <a:rPr lang="en-US" sz="1500" dirty="0" err="1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测试方案，这一方案为移动应用测试提供了全面而高效的技术支持，确保测试结果的准确性和可靠性</a:t>
            </a:r>
            <a:r>
              <a:rPr lang="en-US" sz="1500" dirty="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。</a:t>
            </a:r>
          </a:p>
        </p:txBody>
      </p:sp>
      <p:sp>
        <p:nvSpPr>
          <p:cNvPr id="6" name="AutoShape 6"/>
          <p:cNvSpPr/>
          <p:nvPr/>
        </p:nvSpPr>
        <p:spPr>
          <a:xfrm>
            <a:off x="3882752" y="1985152"/>
            <a:ext cx="515938" cy="550104"/>
          </a:xfrm>
          <a:prstGeom prst="rect">
            <a:avLst/>
          </a:prstGeom>
          <a:solidFill>
            <a:schemeClr val="accent1">
              <a:alpha val="100000"/>
            </a:schemeClr>
          </a:solidFill>
          <a:ln/>
        </p:spPr>
      </p:sp>
      <p:sp>
        <p:nvSpPr>
          <p:cNvPr id="7" name="AutoShape 7"/>
          <p:cNvSpPr/>
          <p:nvPr/>
        </p:nvSpPr>
        <p:spPr>
          <a:xfrm>
            <a:off x="4145450" y="1985152"/>
            <a:ext cx="550104" cy="550104"/>
          </a:xfrm>
          <a:prstGeom prst="ellipse">
            <a:avLst/>
          </a:prstGeom>
          <a:solidFill>
            <a:schemeClr val="accent1">
              <a:alpha val="100000"/>
            </a:schemeClr>
          </a:solidFill>
          <a:ln/>
        </p:spPr>
      </p:sp>
      <p:sp>
        <p:nvSpPr>
          <p:cNvPr id="8" name="AutoShape 8"/>
          <p:cNvSpPr/>
          <p:nvPr/>
        </p:nvSpPr>
        <p:spPr>
          <a:xfrm>
            <a:off x="3607700" y="1985152"/>
            <a:ext cx="550104" cy="550104"/>
          </a:xfrm>
          <a:prstGeom prst="ellipse">
            <a:avLst/>
          </a:prstGeom>
          <a:solidFill>
            <a:schemeClr val="accent1">
              <a:alpha val="100000"/>
            </a:schemeClr>
          </a:solidFill>
          <a:ln/>
        </p:spPr>
      </p:sp>
      <p:sp>
        <p:nvSpPr>
          <p:cNvPr id="9" name="TextBox 9"/>
          <p:cNvSpPr txBox="1"/>
          <p:nvPr/>
        </p:nvSpPr>
        <p:spPr>
          <a:xfrm>
            <a:off x="3485533" y="2840547"/>
            <a:ext cx="2324100" cy="2914650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t" anchorCtr="0">
            <a:noAutofit/>
          </a:bodyPr>
          <a:lstStyle/>
          <a:p>
            <a:pPr>
              <a:lnSpc>
                <a:spcPct val="140000"/>
              </a:lnSpc>
              <a:spcBef>
                <a:spcPct val="0"/>
              </a:spcBef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自动化测试流程：测试流程高度自动化，能高效执行测试任务，减少人为错误。同时，测试覆盖市场主流机型，确保测试结果的广泛性和代表性，为应用质量提供坚实保障。</a:t>
            </a:r>
          </a:p>
        </p:txBody>
      </p:sp>
      <p:sp>
        <p:nvSpPr>
          <p:cNvPr id="10" name="AutoShape 10"/>
          <p:cNvSpPr/>
          <p:nvPr/>
        </p:nvSpPr>
        <p:spPr>
          <a:xfrm>
            <a:off x="6558071" y="1985152"/>
            <a:ext cx="515938" cy="550104"/>
          </a:xfrm>
          <a:prstGeom prst="rect">
            <a:avLst/>
          </a:prstGeom>
          <a:solidFill>
            <a:schemeClr val="accent2">
              <a:alpha val="100000"/>
            </a:schemeClr>
          </a:solidFill>
          <a:ln/>
        </p:spPr>
      </p:sp>
      <p:sp>
        <p:nvSpPr>
          <p:cNvPr id="11" name="AutoShape 11"/>
          <p:cNvSpPr/>
          <p:nvPr/>
        </p:nvSpPr>
        <p:spPr>
          <a:xfrm>
            <a:off x="6820769" y="1985152"/>
            <a:ext cx="550104" cy="550104"/>
          </a:xfrm>
          <a:prstGeom prst="ellipse">
            <a:avLst/>
          </a:prstGeom>
          <a:solidFill>
            <a:schemeClr val="accent2">
              <a:alpha val="100000"/>
            </a:schemeClr>
          </a:solidFill>
          <a:ln/>
        </p:spPr>
      </p:sp>
      <p:sp>
        <p:nvSpPr>
          <p:cNvPr id="12" name="AutoShape 12"/>
          <p:cNvSpPr/>
          <p:nvPr/>
        </p:nvSpPr>
        <p:spPr>
          <a:xfrm>
            <a:off x="6283019" y="1985152"/>
            <a:ext cx="550104" cy="550104"/>
          </a:xfrm>
          <a:prstGeom prst="ellipse">
            <a:avLst/>
          </a:prstGeom>
          <a:solidFill>
            <a:schemeClr val="accent2">
              <a:alpha val="100000"/>
            </a:schemeClr>
          </a:solidFill>
          <a:ln/>
        </p:spPr>
      </p:sp>
      <p:sp>
        <p:nvSpPr>
          <p:cNvPr id="13" name="TextBox 13"/>
          <p:cNvSpPr txBox="1"/>
          <p:nvPr/>
        </p:nvSpPr>
        <p:spPr>
          <a:xfrm>
            <a:off x="6281941" y="2840547"/>
            <a:ext cx="2324100" cy="2914650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t" anchorCtr="0">
            <a:noAutofit/>
          </a:bodyPr>
          <a:lstStyle/>
          <a:p>
            <a:pPr>
              <a:lnSpc>
                <a:spcPct val="140000"/>
              </a:lnSpc>
              <a:spcBef>
                <a:spcPct val="0"/>
              </a:spcBef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定制化测试策略：测试脚本可定制，针对特定页面和核心功能进行深度测试。确保应用无遗漏地通过严格测试，满足用户需求和质量标准，提供优质的测试体验。</a:t>
            </a:r>
          </a:p>
        </p:txBody>
      </p:sp>
      <p:sp>
        <p:nvSpPr>
          <p:cNvPr id="14" name="AutoShape 14"/>
          <p:cNvSpPr/>
          <p:nvPr/>
        </p:nvSpPr>
        <p:spPr>
          <a:xfrm>
            <a:off x="9509839" y="1985152"/>
            <a:ext cx="515938" cy="550104"/>
          </a:xfrm>
          <a:prstGeom prst="rect">
            <a:avLst/>
          </a:prstGeom>
          <a:solidFill>
            <a:schemeClr val="accent1">
              <a:alpha val="100000"/>
            </a:schemeClr>
          </a:solidFill>
          <a:ln/>
        </p:spPr>
      </p:sp>
      <p:sp>
        <p:nvSpPr>
          <p:cNvPr id="15" name="AutoShape 15"/>
          <p:cNvSpPr/>
          <p:nvPr/>
        </p:nvSpPr>
        <p:spPr>
          <a:xfrm>
            <a:off x="9772537" y="1985152"/>
            <a:ext cx="550104" cy="550104"/>
          </a:xfrm>
          <a:prstGeom prst="ellipse">
            <a:avLst/>
          </a:prstGeom>
          <a:solidFill>
            <a:schemeClr val="accent1">
              <a:alpha val="100000"/>
            </a:schemeClr>
          </a:solidFill>
          <a:ln/>
        </p:spPr>
      </p:sp>
      <p:sp>
        <p:nvSpPr>
          <p:cNvPr id="16" name="AutoShape 16"/>
          <p:cNvSpPr/>
          <p:nvPr/>
        </p:nvSpPr>
        <p:spPr>
          <a:xfrm>
            <a:off x="9234787" y="1985152"/>
            <a:ext cx="550104" cy="550104"/>
          </a:xfrm>
          <a:prstGeom prst="ellipse">
            <a:avLst/>
          </a:prstGeom>
          <a:solidFill>
            <a:schemeClr val="accent1">
              <a:alpha val="100000"/>
            </a:schemeClr>
          </a:solidFill>
          <a:ln/>
        </p:spPr>
      </p:sp>
      <p:sp>
        <p:nvSpPr>
          <p:cNvPr id="17" name="TextBox 17"/>
          <p:cNvSpPr txBox="1"/>
          <p:nvPr/>
        </p:nvSpPr>
        <p:spPr>
          <a:xfrm>
            <a:off x="9078349" y="2840547"/>
            <a:ext cx="2324100" cy="2914650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t" anchorCtr="0">
            <a:noAutofit/>
          </a:bodyPr>
          <a:lstStyle/>
          <a:p>
            <a:pPr>
              <a:lnSpc>
                <a:spcPct val="140000"/>
              </a:lnSpc>
              <a:spcBef>
                <a:spcPct val="0"/>
              </a:spcBef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详尽测试报告：测试报告详尽，包含用例细节、截图、日志、性能数据和BUG详情。为问题定位和修复提供有力支持，确保应用质量上乘，为用户提供优质体验。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476023" y="265328"/>
            <a:ext cx="11239500" cy="914400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3000" b="1">
                <a:solidFill>
                  <a:schemeClr val="dk2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测试方案与实施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70942" y="2019222"/>
            <a:ext cx="678180" cy="481965"/>
          </a:xfrm>
          <a:prstGeom prst="rect">
            <a:avLst/>
          </a:prstGeom>
          <a:ln/>
        </p:spPr>
        <p:txBody>
          <a:bodyPr vert="horz" wrap="square" lIns="91440" tIns="45720" rIns="91440" bIns="45720" rtlCol="0" anchor="ctr" anchorCtr="0">
            <a:spAutoFit/>
          </a:bodyPr>
          <a:lstStyle/>
          <a:p>
            <a:pPr algn="ctr">
              <a:lnSpc>
                <a:spcPct val="100000"/>
              </a:lnSpc>
              <a:spcBef>
                <a:spcPts val="375"/>
              </a:spcBef>
            </a:pPr>
            <a:r>
              <a:rPr lang="en-US" sz="2400" b="1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01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3801631" y="2019222"/>
            <a:ext cx="678180" cy="481965"/>
          </a:xfrm>
          <a:prstGeom prst="rect">
            <a:avLst/>
          </a:prstGeom>
          <a:ln/>
        </p:spPr>
        <p:txBody>
          <a:bodyPr vert="horz" wrap="square" lIns="91440" tIns="45720" rIns="91440" bIns="45720" rtlCol="0" anchor="ctr" anchorCtr="0">
            <a:spAutoFit/>
          </a:bodyPr>
          <a:lstStyle/>
          <a:p>
            <a:pPr algn="ctr">
              <a:lnSpc>
                <a:spcPct val="100000"/>
              </a:lnSpc>
              <a:spcBef>
                <a:spcPts val="375"/>
              </a:spcBef>
            </a:pPr>
            <a:r>
              <a:rPr lang="en-US" sz="2400" b="1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02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6476949" y="2019222"/>
            <a:ext cx="678180" cy="481965"/>
          </a:xfrm>
          <a:prstGeom prst="rect">
            <a:avLst/>
          </a:prstGeom>
          <a:ln/>
        </p:spPr>
        <p:txBody>
          <a:bodyPr vert="horz" wrap="square" lIns="91440" tIns="45720" rIns="91440" bIns="45720" rtlCol="0" anchor="ctr" anchorCtr="0">
            <a:spAutoFit/>
          </a:bodyPr>
          <a:lstStyle/>
          <a:p>
            <a:pPr algn="ctr">
              <a:lnSpc>
                <a:spcPct val="100000"/>
              </a:lnSpc>
              <a:spcBef>
                <a:spcPts val="375"/>
              </a:spcBef>
            </a:pPr>
            <a:r>
              <a:rPr lang="en-US" sz="2400" b="1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03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9428718" y="2019222"/>
            <a:ext cx="678180" cy="481965"/>
          </a:xfrm>
          <a:prstGeom prst="rect">
            <a:avLst/>
          </a:prstGeom>
          <a:ln/>
        </p:spPr>
        <p:txBody>
          <a:bodyPr vert="horz" wrap="square" lIns="91440" tIns="45720" rIns="91440" bIns="45720" rtlCol="0" anchor="ctr" anchorCtr="0">
            <a:spAutoFit/>
          </a:bodyPr>
          <a:lstStyle/>
          <a:p>
            <a:pPr algn="ctr">
              <a:lnSpc>
                <a:spcPct val="100000"/>
              </a:lnSpc>
              <a:spcBef>
                <a:spcPts val="375"/>
              </a:spcBef>
            </a:pPr>
            <a:r>
              <a:rPr lang="en-US" sz="2400" b="1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04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2700000">
            <a:off x="1177078" y="4785265"/>
            <a:ext cx="998125" cy="998125"/>
          </a:xfrm>
          <a:prstGeom prst="rect">
            <a:avLst/>
          </a:prstGeom>
          <a:solidFill>
            <a:schemeClr val="lt2">
              <a:alpha val="100000"/>
            </a:schemeClr>
          </a:solidFill>
          <a:ln/>
        </p:spPr>
      </p:sp>
      <p:sp>
        <p:nvSpPr>
          <p:cNvPr id="3" name="AutoShape 3"/>
          <p:cNvSpPr/>
          <p:nvPr/>
        </p:nvSpPr>
        <p:spPr>
          <a:xfrm rot="2700000">
            <a:off x="6463760" y="4785265"/>
            <a:ext cx="998125" cy="998125"/>
          </a:xfrm>
          <a:prstGeom prst="rect">
            <a:avLst/>
          </a:prstGeom>
          <a:solidFill>
            <a:schemeClr val="lt2">
              <a:alpha val="100000"/>
            </a:schemeClr>
          </a:solidFill>
          <a:ln/>
        </p:spPr>
      </p:sp>
      <p:sp>
        <p:nvSpPr>
          <p:cNvPr id="4" name="AutoShape 4"/>
          <p:cNvSpPr/>
          <p:nvPr/>
        </p:nvSpPr>
        <p:spPr>
          <a:xfrm rot="2700000">
            <a:off x="1177078" y="2234565"/>
            <a:ext cx="998125" cy="996029"/>
          </a:xfrm>
          <a:prstGeom prst="rect">
            <a:avLst/>
          </a:prstGeom>
          <a:solidFill>
            <a:schemeClr val="lt2">
              <a:alpha val="100000"/>
            </a:schemeClr>
          </a:solidFill>
          <a:ln/>
        </p:spPr>
      </p:sp>
      <p:sp>
        <p:nvSpPr>
          <p:cNvPr id="5" name="Freeform 5"/>
          <p:cNvSpPr/>
          <p:nvPr/>
        </p:nvSpPr>
        <p:spPr>
          <a:xfrm>
            <a:off x="1415156" y="2436781"/>
            <a:ext cx="521970" cy="520922"/>
          </a:xfrm>
          <a:custGeom>
            <a:avLst/>
            <a:gdLst/>
            <a:ahLst/>
            <a:cxnLst/>
            <a:rect l="l" t="t" r="r" b="b"/>
            <a:pathLst>
              <a:path w="376" h="376">
                <a:moveTo>
                  <a:pt x="347" y="284"/>
                </a:moveTo>
                <a:cubicBezTo>
                  <a:pt x="347" y="238"/>
                  <a:pt x="347" y="238"/>
                  <a:pt x="347" y="238"/>
                </a:cubicBezTo>
                <a:cubicBezTo>
                  <a:pt x="347" y="210"/>
                  <a:pt x="328" y="169"/>
                  <a:pt x="278" y="169"/>
                </a:cubicBezTo>
                <a:cubicBezTo>
                  <a:pt x="238" y="169"/>
                  <a:pt x="238" y="169"/>
                  <a:pt x="238" y="169"/>
                </a:cubicBezTo>
                <a:cubicBezTo>
                  <a:pt x="210" y="169"/>
                  <a:pt x="207" y="155"/>
                  <a:pt x="207" y="148"/>
                </a:cubicBezTo>
                <a:cubicBezTo>
                  <a:pt x="207" y="92"/>
                  <a:pt x="207" y="92"/>
                  <a:pt x="207" y="92"/>
                </a:cubicBezTo>
                <a:cubicBezTo>
                  <a:pt x="224" y="85"/>
                  <a:pt x="236" y="68"/>
                  <a:pt x="236" y="48"/>
                </a:cubicBezTo>
                <a:cubicBezTo>
                  <a:pt x="236" y="21"/>
                  <a:pt x="214" y="0"/>
                  <a:pt x="188" y="0"/>
                </a:cubicBezTo>
                <a:cubicBezTo>
                  <a:pt x="161" y="0"/>
                  <a:pt x="140" y="21"/>
                  <a:pt x="140" y="48"/>
                </a:cubicBezTo>
                <a:cubicBezTo>
                  <a:pt x="140" y="68"/>
                  <a:pt x="152" y="85"/>
                  <a:pt x="169" y="92"/>
                </a:cubicBezTo>
                <a:cubicBezTo>
                  <a:pt x="169" y="148"/>
                  <a:pt x="169" y="148"/>
                  <a:pt x="169" y="148"/>
                </a:cubicBezTo>
                <a:cubicBezTo>
                  <a:pt x="169" y="153"/>
                  <a:pt x="167" y="169"/>
                  <a:pt x="138" y="169"/>
                </a:cubicBezTo>
                <a:cubicBezTo>
                  <a:pt x="98" y="169"/>
                  <a:pt x="98" y="169"/>
                  <a:pt x="98" y="169"/>
                </a:cubicBezTo>
                <a:cubicBezTo>
                  <a:pt x="47" y="169"/>
                  <a:pt x="29" y="210"/>
                  <a:pt x="29" y="238"/>
                </a:cubicBezTo>
                <a:cubicBezTo>
                  <a:pt x="29" y="284"/>
                  <a:pt x="29" y="284"/>
                  <a:pt x="29" y="284"/>
                </a:cubicBezTo>
                <a:cubicBezTo>
                  <a:pt x="12" y="291"/>
                  <a:pt x="0" y="308"/>
                  <a:pt x="0" y="328"/>
                </a:cubicBezTo>
                <a:cubicBezTo>
                  <a:pt x="0" y="354"/>
                  <a:pt x="21" y="376"/>
                  <a:pt x="48" y="376"/>
                </a:cubicBezTo>
                <a:cubicBezTo>
                  <a:pt x="74" y="376"/>
                  <a:pt x="96" y="354"/>
                  <a:pt x="96" y="328"/>
                </a:cubicBezTo>
                <a:cubicBezTo>
                  <a:pt x="96" y="308"/>
                  <a:pt x="84" y="291"/>
                  <a:pt x="67" y="284"/>
                </a:cubicBezTo>
                <a:cubicBezTo>
                  <a:pt x="67" y="238"/>
                  <a:pt x="67" y="238"/>
                  <a:pt x="67" y="238"/>
                </a:cubicBezTo>
                <a:cubicBezTo>
                  <a:pt x="67" y="233"/>
                  <a:pt x="68" y="207"/>
                  <a:pt x="98" y="207"/>
                </a:cubicBezTo>
                <a:cubicBezTo>
                  <a:pt x="138" y="207"/>
                  <a:pt x="138" y="207"/>
                  <a:pt x="138" y="207"/>
                </a:cubicBezTo>
                <a:cubicBezTo>
                  <a:pt x="150" y="207"/>
                  <a:pt x="160" y="205"/>
                  <a:pt x="169" y="202"/>
                </a:cubicBezTo>
                <a:cubicBezTo>
                  <a:pt x="169" y="284"/>
                  <a:pt x="169" y="284"/>
                  <a:pt x="169" y="284"/>
                </a:cubicBezTo>
                <a:cubicBezTo>
                  <a:pt x="152" y="291"/>
                  <a:pt x="140" y="308"/>
                  <a:pt x="140" y="328"/>
                </a:cubicBezTo>
                <a:cubicBezTo>
                  <a:pt x="140" y="354"/>
                  <a:pt x="161" y="376"/>
                  <a:pt x="188" y="376"/>
                </a:cubicBezTo>
                <a:cubicBezTo>
                  <a:pt x="214" y="376"/>
                  <a:pt x="236" y="354"/>
                  <a:pt x="236" y="328"/>
                </a:cubicBezTo>
                <a:cubicBezTo>
                  <a:pt x="236" y="308"/>
                  <a:pt x="224" y="291"/>
                  <a:pt x="207" y="284"/>
                </a:cubicBezTo>
                <a:cubicBezTo>
                  <a:pt x="207" y="202"/>
                  <a:pt x="207" y="202"/>
                  <a:pt x="207" y="202"/>
                </a:cubicBezTo>
                <a:cubicBezTo>
                  <a:pt x="215" y="205"/>
                  <a:pt x="226" y="207"/>
                  <a:pt x="238" y="207"/>
                </a:cubicBezTo>
                <a:cubicBezTo>
                  <a:pt x="278" y="207"/>
                  <a:pt x="278" y="207"/>
                  <a:pt x="278" y="207"/>
                </a:cubicBezTo>
                <a:cubicBezTo>
                  <a:pt x="306" y="207"/>
                  <a:pt x="309" y="231"/>
                  <a:pt x="309" y="238"/>
                </a:cubicBezTo>
                <a:cubicBezTo>
                  <a:pt x="309" y="284"/>
                  <a:pt x="309" y="284"/>
                  <a:pt x="309" y="284"/>
                </a:cubicBezTo>
                <a:cubicBezTo>
                  <a:pt x="292" y="291"/>
                  <a:pt x="280" y="308"/>
                  <a:pt x="280" y="328"/>
                </a:cubicBezTo>
                <a:cubicBezTo>
                  <a:pt x="280" y="354"/>
                  <a:pt x="301" y="376"/>
                  <a:pt x="328" y="376"/>
                </a:cubicBezTo>
                <a:cubicBezTo>
                  <a:pt x="354" y="376"/>
                  <a:pt x="376" y="354"/>
                  <a:pt x="376" y="328"/>
                </a:cubicBezTo>
                <a:cubicBezTo>
                  <a:pt x="376" y="308"/>
                  <a:pt x="364" y="291"/>
                  <a:pt x="347" y="284"/>
                </a:cubicBezTo>
                <a:close/>
              </a:path>
              <a:path w="376" h="376">
                <a:moveTo>
                  <a:pt x="75" y="328"/>
                </a:moveTo>
                <a:cubicBezTo>
                  <a:pt x="75" y="343"/>
                  <a:pt x="63" y="356"/>
                  <a:pt x="48" y="356"/>
                </a:cubicBezTo>
                <a:cubicBezTo>
                  <a:pt x="32" y="356"/>
                  <a:pt x="20" y="343"/>
                  <a:pt x="20" y="328"/>
                </a:cubicBezTo>
                <a:cubicBezTo>
                  <a:pt x="20" y="313"/>
                  <a:pt x="32" y="300"/>
                  <a:pt x="48" y="300"/>
                </a:cubicBezTo>
                <a:cubicBezTo>
                  <a:pt x="63" y="300"/>
                  <a:pt x="75" y="313"/>
                  <a:pt x="75" y="328"/>
                </a:cubicBezTo>
                <a:close/>
              </a:path>
              <a:path w="376" h="376">
                <a:moveTo>
                  <a:pt x="160" y="48"/>
                </a:moveTo>
                <a:cubicBezTo>
                  <a:pt x="160" y="33"/>
                  <a:pt x="172" y="20"/>
                  <a:pt x="188" y="20"/>
                </a:cubicBezTo>
                <a:cubicBezTo>
                  <a:pt x="203" y="20"/>
                  <a:pt x="215" y="33"/>
                  <a:pt x="215" y="48"/>
                </a:cubicBezTo>
                <a:cubicBezTo>
                  <a:pt x="215" y="63"/>
                  <a:pt x="203" y="76"/>
                  <a:pt x="188" y="76"/>
                </a:cubicBezTo>
                <a:cubicBezTo>
                  <a:pt x="172" y="76"/>
                  <a:pt x="160" y="63"/>
                  <a:pt x="160" y="48"/>
                </a:cubicBezTo>
                <a:close/>
              </a:path>
              <a:path w="376" h="376">
                <a:moveTo>
                  <a:pt x="215" y="328"/>
                </a:moveTo>
                <a:cubicBezTo>
                  <a:pt x="215" y="343"/>
                  <a:pt x="203" y="356"/>
                  <a:pt x="188" y="356"/>
                </a:cubicBezTo>
                <a:cubicBezTo>
                  <a:pt x="172" y="356"/>
                  <a:pt x="160" y="343"/>
                  <a:pt x="160" y="328"/>
                </a:cubicBezTo>
                <a:cubicBezTo>
                  <a:pt x="160" y="313"/>
                  <a:pt x="172" y="300"/>
                  <a:pt x="188" y="300"/>
                </a:cubicBezTo>
                <a:cubicBezTo>
                  <a:pt x="203" y="300"/>
                  <a:pt x="215" y="313"/>
                  <a:pt x="215" y="328"/>
                </a:cubicBezTo>
                <a:close/>
              </a:path>
              <a:path w="376" h="376">
                <a:moveTo>
                  <a:pt x="328" y="356"/>
                </a:moveTo>
                <a:cubicBezTo>
                  <a:pt x="312" y="356"/>
                  <a:pt x="300" y="343"/>
                  <a:pt x="300" y="328"/>
                </a:cubicBezTo>
                <a:cubicBezTo>
                  <a:pt x="300" y="313"/>
                  <a:pt x="312" y="300"/>
                  <a:pt x="328" y="300"/>
                </a:cubicBezTo>
                <a:cubicBezTo>
                  <a:pt x="343" y="300"/>
                  <a:pt x="355" y="313"/>
                  <a:pt x="355" y="328"/>
                </a:cubicBezTo>
                <a:cubicBezTo>
                  <a:pt x="355" y="343"/>
                  <a:pt x="343" y="356"/>
                  <a:pt x="328" y="356"/>
                </a:cubicBezTo>
              </a:path>
            </a:pathLst>
          </a:custGeom>
          <a:solidFill>
            <a:schemeClr val="accent1">
              <a:alpha val="100000"/>
            </a:schemeClr>
          </a:solidFill>
          <a:ln/>
        </p:spPr>
      </p:sp>
      <p:sp>
        <p:nvSpPr>
          <p:cNvPr id="6" name="AutoShape 6"/>
          <p:cNvSpPr/>
          <p:nvPr/>
        </p:nvSpPr>
        <p:spPr>
          <a:xfrm rot="2700000">
            <a:off x="6463760" y="2229898"/>
            <a:ext cx="998125" cy="998125"/>
          </a:xfrm>
          <a:prstGeom prst="rect">
            <a:avLst/>
          </a:prstGeom>
          <a:solidFill>
            <a:schemeClr val="lt2">
              <a:alpha val="100000"/>
            </a:schemeClr>
          </a:solidFill>
          <a:ln/>
        </p:spPr>
      </p:sp>
      <p:sp>
        <p:nvSpPr>
          <p:cNvPr id="7" name="Freeform 7"/>
          <p:cNvSpPr/>
          <p:nvPr/>
        </p:nvSpPr>
        <p:spPr>
          <a:xfrm>
            <a:off x="6651498" y="2429828"/>
            <a:ext cx="622649" cy="637223"/>
          </a:xfrm>
          <a:custGeom>
            <a:avLst/>
            <a:gdLst/>
            <a:ahLst/>
            <a:cxnLst/>
            <a:rect l="l" t="t" r="r" b="b"/>
            <a:pathLst>
              <a:path w="417" h="426">
                <a:moveTo>
                  <a:pt x="121" y="94"/>
                </a:moveTo>
                <a:cubicBezTo>
                  <a:pt x="98" y="116"/>
                  <a:pt x="0" y="256"/>
                  <a:pt x="85" y="341"/>
                </a:cubicBezTo>
                <a:cubicBezTo>
                  <a:pt x="170" y="426"/>
                  <a:pt x="309" y="328"/>
                  <a:pt x="332" y="305"/>
                </a:cubicBezTo>
                <a:cubicBezTo>
                  <a:pt x="354" y="283"/>
                  <a:pt x="325" y="217"/>
                  <a:pt x="267" y="159"/>
                </a:cubicBezTo>
                <a:cubicBezTo>
                  <a:pt x="209" y="101"/>
                  <a:pt x="143" y="72"/>
                  <a:pt x="121" y="94"/>
                </a:cubicBezTo>
                <a:close/>
              </a:path>
              <a:path w="417" h="426">
                <a:moveTo>
                  <a:pt x="306" y="286"/>
                </a:moveTo>
                <a:cubicBezTo>
                  <a:pt x="299" y="292"/>
                  <a:pt x="248" y="277"/>
                  <a:pt x="199" y="227"/>
                </a:cubicBezTo>
                <a:cubicBezTo>
                  <a:pt x="149" y="178"/>
                  <a:pt x="134" y="127"/>
                  <a:pt x="140" y="120"/>
                </a:cubicBezTo>
                <a:cubicBezTo>
                  <a:pt x="147" y="113"/>
                  <a:pt x="198" y="129"/>
                  <a:pt x="247" y="179"/>
                </a:cubicBezTo>
                <a:cubicBezTo>
                  <a:pt x="297" y="228"/>
                  <a:pt x="313" y="279"/>
                  <a:pt x="306" y="286"/>
                </a:cubicBezTo>
                <a:close/>
              </a:path>
              <a:path w="417" h="426">
                <a:moveTo>
                  <a:pt x="309" y="128"/>
                </a:moveTo>
                <a:cubicBezTo>
                  <a:pt x="314" y="128"/>
                  <a:pt x="319" y="126"/>
                  <a:pt x="323" y="122"/>
                </a:cubicBezTo>
                <a:cubicBezTo>
                  <a:pt x="361" y="84"/>
                  <a:pt x="361" y="84"/>
                  <a:pt x="361" y="84"/>
                </a:cubicBezTo>
                <a:cubicBezTo>
                  <a:pt x="369" y="76"/>
                  <a:pt x="369" y="64"/>
                  <a:pt x="361" y="56"/>
                </a:cubicBezTo>
                <a:cubicBezTo>
                  <a:pt x="353" y="48"/>
                  <a:pt x="341" y="48"/>
                  <a:pt x="333" y="56"/>
                </a:cubicBezTo>
                <a:cubicBezTo>
                  <a:pt x="295" y="94"/>
                  <a:pt x="295" y="94"/>
                  <a:pt x="295" y="94"/>
                </a:cubicBezTo>
                <a:cubicBezTo>
                  <a:pt x="287" y="102"/>
                  <a:pt x="287" y="115"/>
                  <a:pt x="295" y="122"/>
                </a:cubicBezTo>
                <a:cubicBezTo>
                  <a:pt x="299" y="126"/>
                  <a:pt x="304" y="128"/>
                  <a:pt x="309" y="128"/>
                </a:cubicBezTo>
                <a:close/>
              </a:path>
              <a:path w="417" h="426">
                <a:moveTo>
                  <a:pt x="237" y="79"/>
                </a:moveTo>
                <a:cubicBezTo>
                  <a:pt x="240" y="81"/>
                  <a:pt x="243" y="81"/>
                  <a:pt x="247" y="81"/>
                </a:cubicBezTo>
                <a:cubicBezTo>
                  <a:pt x="254" y="81"/>
                  <a:pt x="260" y="78"/>
                  <a:pt x="264" y="71"/>
                </a:cubicBezTo>
                <a:cubicBezTo>
                  <a:pt x="286" y="33"/>
                  <a:pt x="286" y="33"/>
                  <a:pt x="286" y="33"/>
                </a:cubicBezTo>
                <a:cubicBezTo>
                  <a:pt x="291" y="23"/>
                  <a:pt x="288" y="11"/>
                  <a:pt x="278" y="5"/>
                </a:cubicBezTo>
                <a:cubicBezTo>
                  <a:pt x="268" y="0"/>
                  <a:pt x="256" y="3"/>
                  <a:pt x="251" y="13"/>
                </a:cubicBezTo>
                <a:cubicBezTo>
                  <a:pt x="229" y="52"/>
                  <a:pt x="229" y="52"/>
                  <a:pt x="229" y="52"/>
                </a:cubicBezTo>
                <a:cubicBezTo>
                  <a:pt x="224" y="61"/>
                  <a:pt x="227" y="73"/>
                  <a:pt x="237" y="79"/>
                </a:cubicBezTo>
                <a:close/>
              </a:path>
              <a:path w="417" h="426">
                <a:moveTo>
                  <a:pt x="412" y="139"/>
                </a:moveTo>
                <a:cubicBezTo>
                  <a:pt x="406" y="129"/>
                  <a:pt x="394" y="126"/>
                  <a:pt x="385" y="131"/>
                </a:cubicBezTo>
                <a:cubicBezTo>
                  <a:pt x="346" y="153"/>
                  <a:pt x="346" y="153"/>
                  <a:pt x="346" y="153"/>
                </a:cubicBezTo>
                <a:cubicBezTo>
                  <a:pt x="336" y="158"/>
                  <a:pt x="333" y="171"/>
                  <a:pt x="338" y="180"/>
                </a:cubicBezTo>
                <a:cubicBezTo>
                  <a:pt x="342" y="187"/>
                  <a:pt x="349" y="190"/>
                  <a:pt x="356" y="190"/>
                </a:cubicBezTo>
                <a:cubicBezTo>
                  <a:pt x="359" y="190"/>
                  <a:pt x="363" y="190"/>
                  <a:pt x="366" y="188"/>
                </a:cubicBezTo>
                <a:cubicBezTo>
                  <a:pt x="404" y="166"/>
                  <a:pt x="404" y="166"/>
                  <a:pt x="404" y="166"/>
                </a:cubicBezTo>
                <a:cubicBezTo>
                  <a:pt x="414" y="161"/>
                  <a:pt x="417" y="149"/>
                  <a:pt x="412" y="139"/>
                </a:cubicBezTo>
              </a:path>
            </a:pathLst>
          </a:custGeom>
          <a:solidFill>
            <a:schemeClr val="accent1">
              <a:alpha val="100000"/>
            </a:schemeClr>
          </a:solidFill>
          <a:ln/>
        </p:spPr>
      </p:sp>
      <p:sp>
        <p:nvSpPr>
          <p:cNvPr id="8" name="TextBox 8"/>
          <p:cNvSpPr txBox="1"/>
          <p:nvPr/>
        </p:nvSpPr>
        <p:spPr>
          <a:xfrm>
            <a:off x="2528401" y="1607814"/>
            <a:ext cx="3394996" cy="490334"/>
          </a:xfrm>
          <a:prstGeom prst="rect">
            <a:avLst/>
          </a:prstGeom>
          <a:ln/>
        </p:spPr>
        <p:txBody>
          <a:bodyPr vert="horz" wrap="square" lIns="66008" tIns="33052" rIns="66008" bIns="33052" rtlCol="0" anchor="ctr" anchorCtr="0">
            <a:noAutofit/>
          </a:bodyPr>
          <a:lstStyle/>
          <a:p>
            <a:pPr algn="l">
              <a:lnSpc>
                <a:spcPct val="120000"/>
              </a:lnSpc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广泛机型覆盖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528401" y="4294142"/>
            <a:ext cx="3394996" cy="490334"/>
          </a:xfrm>
          <a:prstGeom prst="rect">
            <a:avLst/>
          </a:prstGeom>
          <a:ln/>
        </p:spPr>
        <p:txBody>
          <a:bodyPr vert="horz" wrap="square" lIns="66008" tIns="33052" rIns="66008" bIns="33052" rtlCol="0" anchor="ctr" anchorCtr="0">
            <a:noAutofit/>
          </a:bodyPr>
          <a:lstStyle/>
          <a:p>
            <a:pPr algn="l">
              <a:lnSpc>
                <a:spcPct val="120000"/>
              </a:lnSpc>
              <a:spcBef>
                <a:spcPct val="0"/>
              </a:spcBef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个性化定制服务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924964" y="1607814"/>
            <a:ext cx="3394996" cy="490334"/>
          </a:xfrm>
          <a:prstGeom prst="rect">
            <a:avLst/>
          </a:prstGeom>
          <a:ln/>
        </p:spPr>
        <p:txBody>
          <a:bodyPr vert="horz" wrap="square" lIns="66008" tIns="33052" rIns="66008" bIns="33052" rtlCol="0" anchor="ctr" anchorCtr="0">
            <a:noAutofit/>
          </a:bodyPr>
          <a:lstStyle/>
          <a:p>
            <a:pPr algn="l">
              <a:lnSpc>
                <a:spcPct val="120000"/>
              </a:lnSpc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深入兼容性评估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924964" y="4294142"/>
            <a:ext cx="3394996" cy="490334"/>
          </a:xfrm>
          <a:prstGeom prst="rect">
            <a:avLst/>
          </a:prstGeom>
          <a:ln/>
        </p:spPr>
        <p:txBody>
          <a:bodyPr vert="horz" wrap="square" lIns="66008" tIns="33052" rIns="66008" bIns="33052" rtlCol="0" anchor="ctr" anchorCtr="0">
            <a:noAutofit/>
          </a:bodyPr>
          <a:lstStyle/>
          <a:p>
            <a:pPr algn="l">
              <a:lnSpc>
                <a:spcPct val="120000"/>
              </a:lnSpc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持续优化与改进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528401" y="2149661"/>
            <a:ext cx="2931336" cy="1654845"/>
          </a:xfrm>
          <a:prstGeom prst="rect">
            <a:avLst/>
          </a:prstGeom>
          <a:ln/>
        </p:spPr>
        <p:txBody>
          <a:bodyPr vert="horz" wrap="square" lIns="66008" tIns="33052" rIns="66008" bIns="33052" rtlCol="0" anchor="t" anchorCtr="0">
            <a:noAutofit/>
          </a:bodyPr>
          <a:lstStyle/>
          <a:p>
            <a:pPr algn="l"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兼容性测试覆盖广泛机型，确保应用在不同设备上稳定兼容。严格测试策略模拟真实使用场景，全面检验应用性能，为用户提供优质体验。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528401" y="4807414"/>
            <a:ext cx="2931336" cy="1654845"/>
          </a:xfrm>
          <a:prstGeom prst="rect">
            <a:avLst/>
          </a:prstGeom>
          <a:ln/>
        </p:spPr>
        <p:txBody>
          <a:bodyPr vert="horz" wrap="square" lIns="66008" tIns="33052" rIns="66008" bIns="33052" rtlCol="0" anchor="t" anchorCtr="0">
            <a:noAutofit/>
          </a:bodyPr>
          <a:lstStyle/>
          <a:p>
            <a:pPr algn="l"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提供个性化定制服务，满足不同用户的特殊需求。通过灵活的配置和优化的性能，确保应用在不同设备上均能实现最佳效果，提升用户体验。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924964" y="2149661"/>
            <a:ext cx="2931336" cy="1654845"/>
          </a:xfrm>
          <a:prstGeom prst="rect">
            <a:avLst/>
          </a:prstGeom>
          <a:ln/>
        </p:spPr>
        <p:txBody>
          <a:bodyPr vert="horz" wrap="square" lIns="66008" tIns="33052" rIns="66008" bIns="33052" rtlCol="0" anchor="t" anchorCtr="0">
            <a:noAutofit/>
          </a:bodyPr>
          <a:lstStyle/>
          <a:p>
            <a:pPr algn="l"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针对主流及非主流机型，进行深度兼容性测试。确保应用在各种设备上均能稳定运行，无兼容性问题，为用户提供稳定、可靠的应用体验。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924964" y="4807414"/>
            <a:ext cx="2931336" cy="1654845"/>
          </a:xfrm>
          <a:prstGeom prst="rect">
            <a:avLst/>
          </a:prstGeom>
          <a:ln/>
        </p:spPr>
        <p:txBody>
          <a:bodyPr vert="horz" wrap="square" lIns="66008" tIns="33052" rIns="66008" bIns="33052" rtlCol="0" anchor="t" anchorCtr="0">
            <a:noAutofit/>
          </a:bodyPr>
          <a:lstStyle/>
          <a:p>
            <a:pPr algn="l"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根据测试结果反馈，对应用进行持续优化和改进。提升应用的兼容性和稳定性，确保在各种设备上均能稳定运行，为用户提供优质的应用体验。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76023" y="265328"/>
            <a:ext cx="11239500" cy="914400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3000" b="1">
                <a:solidFill>
                  <a:schemeClr val="dk2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兼容性测试执行情况</a:t>
            </a:r>
          </a:p>
        </p:txBody>
      </p:sp>
      <p:sp>
        <p:nvSpPr>
          <p:cNvPr id="17" name="Freeform 17"/>
          <p:cNvSpPr/>
          <p:nvPr/>
        </p:nvSpPr>
        <p:spPr>
          <a:xfrm>
            <a:off x="1335670" y="5076587"/>
            <a:ext cx="680942" cy="415480"/>
          </a:xfrm>
          <a:custGeom>
            <a:avLst/>
            <a:gdLst/>
            <a:ahLst/>
            <a:cxnLst/>
            <a:rect l="l" t="t" r="r" b="b"/>
            <a:pathLst>
              <a:path w="400" h="244">
                <a:moveTo>
                  <a:pt x="152" y="7"/>
                </a:moveTo>
                <a:cubicBezTo>
                  <a:pt x="145" y="0"/>
                  <a:pt x="135" y="0"/>
                  <a:pt x="127" y="7"/>
                </a:cubicBezTo>
                <a:cubicBezTo>
                  <a:pt x="0" y="122"/>
                  <a:pt x="0" y="122"/>
                  <a:pt x="0" y="122"/>
                </a:cubicBezTo>
                <a:cubicBezTo>
                  <a:pt x="127" y="237"/>
                  <a:pt x="127" y="237"/>
                  <a:pt x="127" y="237"/>
                </a:cubicBezTo>
                <a:cubicBezTo>
                  <a:pt x="135" y="244"/>
                  <a:pt x="145" y="244"/>
                  <a:pt x="152" y="237"/>
                </a:cubicBezTo>
                <a:cubicBezTo>
                  <a:pt x="159" y="230"/>
                  <a:pt x="159" y="219"/>
                  <a:pt x="152" y="212"/>
                </a:cubicBezTo>
                <a:cubicBezTo>
                  <a:pt x="53" y="122"/>
                  <a:pt x="53" y="122"/>
                  <a:pt x="53" y="122"/>
                </a:cubicBezTo>
                <a:cubicBezTo>
                  <a:pt x="152" y="32"/>
                  <a:pt x="152" y="32"/>
                  <a:pt x="152" y="32"/>
                </a:cubicBezTo>
                <a:cubicBezTo>
                  <a:pt x="159" y="25"/>
                  <a:pt x="159" y="14"/>
                  <a:pt x="152" y="7"/>
                </a:cubicBezTo>
                <a:close/>
              </a:path>
              <a:path w="400" h="244">
                <a:moveTo>
                  <a:pt x="272" y="7"/>
                </a:moveTo>
                <a:cubicBezTo>
                  <a:pt x="265" y="0"/>
                  <a:pt x="255" y="0"/>
                  <a:pt x="248" y="7"/>
                </a:cubicBezTo>
                <a:cubicBezTo>
                  <a:pt x="240" y="14"/>
                  <a:pt x="241" y="25"/>
                  <a:pt x="248" y="32"/>
                </a:cubicBezTo>
                <a:cubicBezTo>
                  <a:pt x="347" y="122"/>
                  <a:pt x="347" y="122"/>
                  <a:pt x="347" y="122"/>
                </a:cubicBezTo>
                <a:cubicBezTo>
                  <a:pt x="248" y="212"/>
                  <a:pt x="248" y="212"/>
                  <a:pt x="248" y="212"/>
                </a:cubicBezTo>
                <a:cubicBezTo>
                  <a:pt x="241" y="219"/>
                  <a:pt x="240" y="230"/>
                  <a:pt x="248" y="237"/>
                </a:cubicBezTo>
                <a:cubicBezTo>
                  <a:pt x="255" y="244"/>
                  <a:pt x="265" y="244"/>
                  <a:pt x="272" y="237"/>
                </a:cubicBezTo>
                <a:cubicBezTo>
                  <a:pt x="400" y="122"/>
                  <a:pt x="400" y="122"/>
                  <a:pt x="400" y="122"/>
                </a:cubicBezTo>
                <a:lnTo>
                  <a:pt x="272" y="7"/>
                </a:lnTo>
              </a:path>
            </a:pathLst>
          </a:custGeom>
          <a:solidFill>
            <a:schemeClr val="accent1">
              <a:alpha val="100000"/>
            </a:schemeClr>
          </a:solidFill>
          <a:ln/>
        </p:spPr>
      </p:sp>
      <p:sp>
        <p:nvSpPr>
          <p:cNvPr id="18" name="Freeform 18"/>
          <p:cNvSpPr/>
          <p:nvPr/>
        </p:nvSpPr>
        <p:spPr>
          <a:xfrm>
            <a:off x="6724412" y="5048536"/>
            <a:ext cx="476822" cy="475202"/>
          </a:xfrm>
          <a:custGeom>
            <a:avLst/>
            <a:gdLst/>
            <a:ahLst/>
            <a:cxnLst/>
            <a:rect l="l" t="t" r="r" b="b"/>
            <a:pathLst>
              <a:path w="316" h="316">
                <a:moveTo>
                  <a:pt x="287" y="29"/>
                </a:moveTo>
                <a:cubicBezTo>
                  <a:pt x="258" y="0"/>
                  <a:pt x="236" y="4"/>
                  <a:pt x="236" y="4"/>
                </a:cubicBezTo>
                <a:cubicBezTo>
                  <a:pt x="135" y="105"/>
                  <a:pt x="135" y="105"/>
                  <a:pt x="135" y="105"/>
                </a:cubicBezTo>
                <a:cubicBezTo>
                  <a:pt x="20" y="221"/>
                  <a:pt x="20" y="221"/>
                  <a:pt x="20" y="221"/>
                </a:cubicBezTo>
                <a:cubicBezTo>
                  <a:pt x="0" y="316"/>
                  <a:pt x="0" y="316"/>
                  <a:pt x="0" y="316"/>
                </a:cubicBezTo>
                <a:cubicBezTo>
                  <a:pt x="95" y="296"/>
                  <a:pt x="95" y="296"/>
                  <a:pt x="95" y="296"/>
                </a:cubicBezTo>
                <a:cubicBezTo>
                  <a:pt x="210" y="180"/>
                  <a:pt x="210" y="180"/>
                  <a:pt x="210" y="180"/>
                </a:cubicBezTo>
                <a:cubicBezTo>
                  <a:pt x="312" y="79"/>
                  <a:pt x="312" y="79"/>
                  <a:pt x="312" y="79"/>
                </a:cubicBezTo>
                <a:cubicBezTo>
                  <a:pt x="312" y="79"/>
                  <a:pt x="316" y="58"/>
                  <a:pt x="287" y="29"/>
                </a:cubicBezTo>
                <a:close/>
              </a:path>
              <a:path w="316" h="316">
                <a:moveTo>
                  <a:pt x="89" y="284"/>
                </a:moveTo>
                <a:cubicBezTo>
                  <a:pt x="57" y="291"/>
                  <a:pt x="57" y="291"/>
                  <a:pt x="57" y="291"/>
                </a:cubicBezTo>
                <a:cubicBezTo>
                  <a:pt x="54" y="285"/>
                  <a:pt x="50" y="280"/>
                  <a:pt x="43" y="273"/>
                </a:cubicBezTo>
                <a:cubicBezTo>
                  <a:pt x="36" y="266"/>
                  <a:pt x="30" y="262"/>
                  <a:pt x="24" y="259"/>
                </a:cubicBezTo>
                <a:cubicBezTo>
                  <a:pt x="31" y="226"/>
                  <a:pt x="31" y="226"/>
                  <a:pt x="31" y="226"/>
                </a:cubicBezTo>
                <a:cubicBezTo>
                  <a:pt x="41" y="217"/>
                  <a:pt x="41" y="217"/>
                  <a:pt x="41" y="217"/>
                </a:cubicBezTo>
                <a:cubicBezTo>
                  <a:pt x="41" y="217"/>
                  <a:pt x="58" y="217"/>
                  <a:pt x="78" y="237"/>
                </a:cubicBezTo>
                <a:cubicBezTo>
                  <a:pt x="98" y="257"/>
                  <a:pt x="99" y="275"/>
                  <a:pt x="99" y="275"/>
                </a:cubicBezTo>
                <a:lnTo>
                  <a:pt x="89" y="284"/>
                </a:lnTo>
              </a:path>
            </a:pathLst>
          </a:custGeom>
          <a:solidFill>
            <a:schemeClr val="accent1">
              <a:alpha val="100000"/>
            </a:schemeClr>
          </a:solidFill>
          <a:ln/>
        </p:spPr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082D33-A4EC-FC31-9E05-8DC18688EB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6">
            <a:extLst>
              <a:ext uri="{FF2B5EF4-FFF2-40B4-BE49-F238E27FC236}">
                <a16:creationId xmlns:a16="http://schemas.microsoft.com/office/drawing/2014/main" id="{4BC3FF41-9CF8-C8E8-8AAB-97E61EE4032B}"/>
              </a:ext>
            </a:extLst>
          </p:cNvPr>
          <p:cNvSpPr txBox="1"/>
          <p:nvPr/>
        </p:nvSpPr>
        <p:spPr>
          <a:xfrm>
            <a:off x="476023" y="265328"/>
            <a:ext cx="11239500" cy="914400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3000" b="1" dirty="0" err="1">
                <a:solidFill>
                  <a:schemeClr val="dk2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兼容性测试</a:t>
            </a:r>
            <a:r>
              <a:rPr lang="zh-CN" altLang="en-US" sz="3000" b="1" dirty="0">
                <a:solidFill>
                  <a:schemeClr val="dk2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数据</a:t>
            </a:r>
            <a:endParaRPr lang="en-US" sz="3000" b="1" dirty="0">
              <a:solidFill>
                <a:schemeClr val="dk2">
                  <a:alpha val="100000"/>
                </a:schemeClr>
              </a:solidFill>
              <a:latin typeface="Microsoft Yahei"/>
              <a:ea typeface="Microsoft Yahei"/>
              <a:cs typeface="Microsoft Yahei"/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AABFD609-5EC7-B0A8-AB42-1D90FBCFEB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8664" y="1066800"/>
            <a:ext cx="4554107" cy="2737341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046980AF-84A2-881D-8437-2821F2F134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0" y="1066799"/>
            <a:ext cx="4554107" cy="2737341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F93ACE1D-4E17-0C15-9C88-AB6DE2463C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1737" y="3886200"/>
            <a:ext cx="4554107" cy="2737341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57E74AA9-BA25-CC1F-45EA-2BB46D1BBA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7999" y="3886200"/>
            <a:ext cx="4554107" cy="2737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8644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FEF5FD-939B-CD41-27E3-7EF0E4DAD8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6">
            <a:extLst>
              <a:ext uri="{FF2B5EF4-FFF2-40B4-BE49-F238E27FC236}">
                <a16:creationId xmlns:a16="http://schemas.microsoft.com/office/drawing/2014/main" id="{75A79F43-8FBC-2C53-A55F-5D20B2CF85E6}"/>
              </a:ext>
            </a:extLst>
          </p:cNvPr>
          <p:cNvSpPr txBox="1"/>
          <p:nvPr/>
        </p:nvSpPr>
        <p:spPr>
          <a:xfrm>
            <a:off x="476023" y="265328"/>
            <a:ext cx="11239500" cy="914400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3000" b="1" dirty="0" err="1">
                <a:solidFill>
                  <a:schemeClr val="dk2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兼容性测试</a:t>
            </a:r>
            <a:r>
              <a:rPr lang="zh-CN" altLang="en-US" sz="3000" b="1" dirty="0">
                <a:solidFill>
                  <a:schemeClr val="dk2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数据</a:t>
            </a:r>
            <a:endParaRPr lang="en-US" sz="3000" b="1" dirty="0">
              <a:solidFill>
                <a:schemeClr val="dk2">
                  <a:alpha val="100000"/>
                </a:schemeClr>
              </a:solidFill>
              <a:latin typeface="Microsoft Yahei"/>
              <a:ea typeface="Microsoft Yahei"/>
              <a:cs typeface="Microsoft Yahei"/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9FED7CCF-BC37-72FA-DE21-37E7F62988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179728"/>
            <a:ext cx="4554107" cy="2737341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868BACD8-B323-AFB5-BBEF-701455F104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600" y="1179728"/>
            <a:ext cx="4554107" cy="2737341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9B1BBBC7-EF10-A949-A6BB-FAF8076178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8719" y="3962400"/>
            <a:ext cx="4554107" cy="2737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9389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7024827" y="4277310"/>
            <a:ext cx="4416963" cy="2188763"/>
          </a:xfrm>
          <a:prstGeom prst="roundRect">
            <a:avLst>
              <a:gd name="adj" fmla="val 12162"/>
            </a:avLst>
          </a:prstGeom>
          <a:solidFill>
            <a:schemeClr val="lt2">
              <a:alpha val="80000"/>
            </a:schemeClr>
          </a:solidFill>
          <a:ln/>
        </p:spPr>
      </p:sp>
      <p:sp>
        <p:nvSpPr>
          <p:cNvPr id="3" name="AutoShape 3"/>
          <p:cNvSpPr/>
          <p:nvPr/>
        </p:nvSpPr>
        <p:spPr>
          <a:xfrm>
            <a:off x="6477292" y="1906354"/>
            <a:ext cx="4416963" cy="2188763"/>
          </a:xfrm>
          <a:prstGeom prst="roundRect">
            <a:avLst>
              <a:gd name="adj" fmla="val 12162"/>
            </a:avLst>
          </a:prstGeom>
          <a:solidFill>
            <a:schemeClr val="lt2">
              <a:alpha val="80000"/>
            </a:schemeClr>
          </a:solidFill>
          <a:ln/>
        </p:spPr>
      </p:sp>
      <p:sp>
        <p:nvSpPr>
          <p:cNvPr id="4" name="AutoShape 4"/>
          <p:cNvSpPr/>
          <p:nvPr/>
        </p:nvSpPr>
        <p:spPr>
          <a:xfrm>
            <a:off x="995527" y="3726646"/>
            <a:ext cx="4416963" cy="2188763"/>
          </a:xfrm>
          <a:prstGeom prst="roundRect">
            <a:avLst>
              <a:gd name="adj" fmla="val 12162"/>
            </a:avLst>
          </a:prstGeom>
          <a:solidFill>
            <a:schemeClr val="lt2">
              <a:alpha val="80000"/>
            </a:schemeClr>
          </a:solidFill>
          <a:ln/>
        </p:spPr>
      </p:sp>
      <p:sp>
        <p:nvSpPr>
          <p:cNvPr id="5" name="AutoShape 5"/>
          <p:cNvSpPr/>
          <p:nvPr/>
        </p:nvSpPr>
        <p:spPr>
          <a:xfrm>
            <a:off x="446749" y="1278702"/>
            <a:ext cx="4416963" cy="2188763"/>
          </a:xfrm>
          <a:prstGeom prst="roundRect">
            <a:avLst>
              <a:gd name="adj" fmla="val 12162"/>
            </a:avLst>
          </a:prstGeom>
          <a:solidFill>
            <a:schemeClr val="lt2">
              <a:alpha val="80000"/>
            </a:schemeClr>
          </a:solidFill>
          <a:ln/>
        </p:spPr>
      </p:sp>
      <p:sp>
        <p:nvSpPr>
          <p:cNvPr id="6" name="AutoShape 6"/>
          <p:cNvSpPr/>
          <p:nvPr/>
        </p:nvSpPr>
        <p:spPr>
          <a:xfrm>
            <a:off x="7892444" y="5057422"/>
            <a:ext cx="2108038" cy="1025922"/>
          </a:xfrm>
          <a:prstGeom prst="rect">
            <a:avLst/>
          </a:prstGeom>
          <a:noFill/>
          <a:ln/>
        </p:spPr>
      </p:sp>
      <p:sp>
        <p:nvSpPr>
          <p:cNvPr id="7" name="AutoShape 7"/>
          <p:cNvSpPr/>
          <p:nvPr/>
        </p:nvSpPr>
        <p:spPr>
          <a:xfrm>
            <a:off x="1128765" y="4947084"/>
            <a:ext cx="3704287" cy="615553"/>
          </a:xfrm>
          <a:prstGeom prst="rect">
            <a:avLst/>
          </a:prstGeom>
          <a:noFill/>
          <a:ln/>
        </p:spPr>
      </p:sp>
      <p:sp>
        <p:nvSpPr>
          <p:cNvPr id="8" name="TextBox 8"/>
          <p:cNvSpPr txBox="1"/>
          <p:nvPr/>
        </p:nvSpPr>
        <p:spPr>
          <a:xfrm>
            <a:off x="7320605" y="2091596"/>
            <a:ext cx="3394996" cy="490334"/>
          </a:xfrm>
          <a:prstGeom prst="rect">
            <a:avLst/>
          </a:prstGeom>
          <a:ln/>
        </p:spPr>
        <p:txBody>
          <a:bodyPr vert="horz" wrap="square" lIns="66008" tIns="33052" rIns="66008" bIns="33052" rtlCol="0" anchor="ctr" anchorCtr="0">
            <a:noAutofit/>
          </a:bodyPr>
          <a:lstStyle/>
          <a:p>
            <a:pPr algn="l">
              <a:lnSpc>
                <a:spcPct val="150000"/>
              </a:lnSpc>
            </a:pPr>
            <a:r>
              <a:rPr lang="en-US" sz="20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核心指标详尽分析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320605" y="2542321"/>
            <a:ext cx="3333750" cy="1389019"/>
          </a:xfrm>
          <a:prstGeom prst="rect">
            <a:avLst/>
          </a:prstGeom>
          <a:ln/>
        </p:spPr>
        <p:txBody>
          <a:bodyPr vert="horz" wrap="square" lIns="66008" tIns="33052" rIns="66008" bIns="33052" rtlCol="0" anchor="t" anchorCtr="0">
            <a:noAutofit/>
          </a:bodyPr>
          <a:lstStyle/>
          <a:p>
            <a:pPr algn="l"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对应用的启动时长、电量、流量及CPU使用率等核心指标进行详尽分析。深入评估应用性能，找出潜在问题并进行优化。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892444" y="4404095"/>
            <a:ext cx="3394996" cy="490334"/>
          </a:xfrm>
          <a:prstGeom prst="rect">
            <a:avLst/>
          </a:prstGeom>
          <a:ln/>
        </p:spPr>
        <p:txBody>
          <a:bodyPr vert="horz" wrap="square" lIns="66008" tIns="33052" rIns="66008" bIns="33052" rtlCol="0" anchor="ctr" anchorCtr="0">
            <a:noAutofit/>
          </a:bodyPr>
          <a:lstStyle/>
          <a:p>
            <a:pPr algn="l">
              <a:lnSpc>
                <a:spcPct val="150000"/>
              </a:lnSpc>
            </a:pPr>
            <a:r>
              <a:rPr lang="en-US" sz="20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持续监控与调优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892444" y="4894429"/>
            <a:ext cx="3333750" cy="1389019"/>
          </a:xfrm>
          <a:prstGeom prst="rect">
            <a:avLst/>
          </a:prstGeom>
          <a:ln/>
        </p:spPr>
        <p:txBody>
          <a:bodyPr vert="horz" wrap="square" lIns="66008" tIns="33052" rIns="66008" bIns="33052" rtlCol="0" anchor="ctr" anchorCtr="0">
            <a:noAutofit/>
          </a:bodyPr>
          <a:lstStyle/>
          <a:p>
            <a:pPr algn="l"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对应用性能进行持续监控和调优，确保应用始终保持最佳状态。为用户提供稳定、可靠的应用体验，满足用户的期望和需求。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68631" y="3834957"/>
            <a:ext cx="3394996" cy="490334"/>
          </a:xfrm>
          <a:prstGeom prst="rect">
            <a:avLst/>
          </a:prstGeom>
          <a:ln/>
        </p:spPr>
        <p:txBody>
          <a:bodyPr vert="horz" wrap="square" lIns="66008" tIns="33052" rIns="66008" bIns="33052" rtlCol="0" anchor="ctr" anchorCtr="0">
            <a:noAutofit/>
          </a:bodyPr>
          <a:lstStyle/>
          <a:p>
            <a:pPr algn="r">
              <a:lnSpc>
                <a:spcPct val="150000"/>
              </a:lnSpc>
            </a:pPr>
            <a:r>
              <a:rPr lang="en-US" sz="20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优化方案针对性实施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29877" y="4358806"/>
            <a:ext cx="3333750" cy="1389019"/>
          </a:xfrm>
          <a:prstGeom prst="rect">
            <a:avLst/>
          </a:prstGeom>
          <a:ln/>
        </p:spPr>
        <p:txBody>
          <a:bodyPr vert="horz" wrap="square" lIns="66008" tIns="33052" rIns="66008" bIns="33052" rtlCol="0" anchor="t" anchorCtr="0">
            <a:noAutofit/>
          </a:bodyPr>
          <a:lstStyle/>
          <a:p>
            <a:pPr algn="r"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根据测试结果，制定具体的优化方案并针对性实施。提升应用性能，确保在各种设备上均能稳定运行，为用户提供优质体验。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49313" y="1460601"/>
            <a:ext cx="3394996" cy="490334"/>
          </a:xfrm>
          <a:prstGeom prst="rect">
            <a:avLst/>
          </a:prstGeom>
          <a:ln/>
        </p:spPr>
        <p:txBody>
          <a:bodyPr vert="horz" wrap="square" lIns="66008" tIns="33052" rIns="66008" bIns="33052" rtlCol="0" anchor="ctr" anchorCtr="0">
            <a:noAutofit/>
          </a:bodyPr>
          <a:lstStyle/>
          <a:p>
            <a:pPr algn="r">
              <a:lnSpc>
                <a:spcPct val="150000"/>
              </a:lnSpc>
            </a:pPr>
            <a:r>
              <a:rPr lang="en-US" sz="20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性能测试全面覆盖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10558" y="1911327"/>
            <a:ext cx="3333750" cy="1389019"/>
          </a:xfrm>
          <a:prstGeom prst="rect">
            <a:avLst/>
          </a:prstGeom>
          <a:ln/>
        </p:spPr>
        <p:txBody>
          <a:bodyPr vert="horz" wrap="square" lIns="66008" tIns="33052" rIns="66008" bIns="33052" rtlCol="0" anchor="t" anchorCtr="0">
            <a:noAutofit/>
          </a:bodyPr>
          <a:lstStyle/>
          <a:p>
            <a:pPr algn="r"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深度性能测试模拟真实使用场景，全面检测应用性能。确保测试结果的准确性和可靠性，为用户提供优质、稳定的应用体验。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76023" y="265328"/>
            <a:ext cx="11239500" cy="914400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3000" b="1" dirty="0" err="1">
                <a:solidFill>
                  <a:schemeClr val="dk2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深度性能测试</a:t>
            </a:r>
            <a:r>
              <a:rPr lang="zh-CN" altLang="en-US" sz="3000" b="1" dirty="0">
                <a:solidFill>
                  <a:schemeClr val="dk2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执行情况</a:t>
            </a:r>
            <a:endParaRPr lang="en-US" sz="3000" b="1" dirty="0">
              <a:solidFill>
                <a:schemeClr val="dk2">
                  <a:alpha val="100000"/>
                </a:schemeClr>
              </a:solidFill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17" name="AutoShape 17"/>
          <p:cNvSpPr/>
          <p:nvPr/>
        </p:nvSpPr>
        <p:spPr>
          <a:xfrm>
            <a:off x="4429903" y="1939275"/>
            <a:ext cx="867618" cy="867618"/>
          </a:xfrm>
          <a:prstGeom prst="ellipse">
            <a:avLst/>
          </a:prstGeom>
          <a:solidFill>
            <a:schemeClr val="accent1">
              <a:alpha val="100000"/>
            </a:schemeClr>
          </a:solidFill>
          <a:ln/>
        </p:spPr>
      </p:sp>
      <p:sp>
        <p:nvSpPr>
          <p:cNvPr id="18" name="Freeform 18"/>
          <p:cNvSpPr/>
          <p:nvPr/>
        </p:nvSpPr>
        <p:spPr>
          <a:xfrm>
            <a:off x="4597511" y="2106883"/>
            <a:ext cx="532402" cy="532402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304800"/>
                </a:moveTo>
                <a:cubicBezTo>
                  <a:pt x="68228" y="304800"/>
                  <a:pt x="0" y="236572"/>
                  <a:pt x="0" y="152400"/>
                </a:cubicBezTo>
                <a:cubicBezTo>
                  <a:pt x="0" y="68228"/>
                  <a:pt x="68228" y="0"/>
                  <a:pt x="152400" y="0"/>
                </a:cubicBezTo>
                <a:lnTo>
                  <a:pt x="152400" y="0"/>
                </a:lnTo>
                <a:cubicBezTo>
                  <a:pt x="236572" y="0"/>
                  <a:pt x="304800" y="68228"/>
                  <a:pt x="304800" y="152400"/>
                </a:cubicBezTo>
                <a:cubicBezTo>
                  <a:pt x="304800" y="236572"/>
                  <a:pt x="236572" y="304800"/>
                  <a:pt x="152400" y="304800"/>
                </a:cubicBezTo>
                <a:lnTo>
                  <a:pt x="152400" y="304800"/>
                </a:lnTo>
                <a:close/>
              </a:path>
              <a:path w="304800" h="304800">
                <a:moveTo>
                  <a:pt x="167640" y="228600"/>
                </a:moveTo>
                <a:lnTo>
                  <a:pt x="182880" y="228600"/>
                </a:lnTo>
                <a:cubicBezTo>
                  <a:pt x="208131" y="228600"/>
                  <a:pt x="228600" y="208131"/>
                  <a:pt x="228600" y="182880"/>
                </a:cubicBezTo>
                <a:cubicBezTo>
                  <a:pt x="228600" y="157629"/>
                  <a:pt x="208131" y="137160"/>
                  <a:pt x="182880" y="137160"/>
                </a:cubicBezTo>
                <a:lnTo>
                  <a:pt x="182880" y="137160"/>
                </a:lnTo>
                <a:lnTo>
                  <a:pt x="121768" y="137160"/>
                </a:lnTo>
                <a:cubicBezTo>
                  <a:pt x="113348" y="137160"/>
                  <a:pt x="106528" y="130340"/>
                  <a:pt x="106528" y="121920"/>
                </a:cubicBezTo>
                <a:cubicBezTo>
                  <a:pt x="106528" y="113500"/>
                  <a:pt x="113348" y="106680"/>
                  <a:pt x="121768" y="106680"/>
                </a:cubicBezTo>
                <a:lnTo>
                  <a:pt x="121768" y="106680"/>
                </a:lnTo>
                <a:lnTo>
                  <a:pt x="213360" y="106680"/>
                </a:lnTo>
                <a:lnTo>
                  <a:pt x="213360" y="76200"/>
                </a:lnTo>
                <a:lnTo>
                  <a:pt x="167640" y="76200"/>
                </a:lnTo>
                <a:lnTo>
                  <a:pt x="167640" y="45720"/>
                </a:lnTo>
                <a:lnTo>
                  <a:pt x="137160" y="45720"/>
                </a:lnTo>
                <a:lnTo>
                  <a:pt x="137160" y="76200"/>
                </a:lnTo>
                <a:lnTo>
                  <a:pt x="121920" y="76200"/>
                </a:lnTo>
                <a:cubicBezTo>
                  <a:pt x="96669" y="76200"/>
                  <a:pt x="76200" y="96669"/>
                  <a:pt x="76200" y="121920"/>
                </a:cubicBezTo>
                <a:cubicBezTo>
                  <a:pt x="76200" y="147171"/>
                  <a:pt x="96669" y="167640"/>
                  <a:pt x="121920" y="167640"/>
                </a:cubicBezTo>
                <a:lnTo>
                  <a:pt x="121920" y="167640"/>
                </a:lnTo>
                <a:lnTo>
                  <a:pt x="182880" y="167640"/>
                </a:lnTo>
                <a:cubicBezTo>
                  <a:pt x="191300" y="167640"/>
                  <a:pt x="198120" y="174460"/>
                  <a:pt x="198120" y="182880"/>
                </a:cubicBezTo>
                <a:cubicBezTo>
                  <a:pt x="198120" y="191300"/>
                  <a:pt x="191300" y="198120"/>
                  <a:pt x="182880" y="198120"/>
                </a:cubicBezTo>
                <a:lnTo>
                  <a:pt x="182880" y="198120"/>
                </a:lnTo>
                <a:lnTo>
                  <a:pt x="91440" y="198120"/>
                </a:lnTo>
                <a:lnTo>
                  <a:pt x="91440" y="228600"/>
                </a:lnTo>
                <a:lnTo>
                  <a:pt x="137160" y="228600"/>
                </a:lnTo>
                <a:lnTo>
                  <a:pt x="137160" y="259080"/>
                </a:lnTo>
                <a:lnTo>
                  <a:pt x="167640" y="259080"/>
                </a:lnTo>
                <a:lnTo>
                  <a:pt x="167640" y="228600"/>
                </a:lnTo>
              </a:path>
            </a:pathLst>
          </a:custGeom>
          <a:solidFill>
            <a:srgbClr val="FFFFFF">
              <a:alpha val="100000"/>
            </a:srgbClr>
          </a:solidFill>
          <a:ln/>
        </p:spPr>
      </p:sp>
      <p:sp>
        <p:nvSpPr>
          <p:cNvPr id="19" name="AutoShape 19"/>
          <p:cNvSpPr/>
          <p:nvPr/>
        </p:nvSpPr>
        <p:spPr>
          <a:xfrm>
            <a:off x="4978680" y="4387218"/>
            <a:ext cx="867618" cy="867618"/>
          </a:xfrm>
          <a:prstGeom prst="ellipse">
            <a:avLst/>
          </a:prstGeom>
          <a:solidFill>
            <a:schemeClr val="accent1">
              <a:alpha val="100000"/>
            </a:schemeClr>
          </a:solidFill>
          <a:ln/>
        </p:spPr>
      </p:sp>
      <p:sp>
        <p:nvSpPr>
          <p:cNvPr id="20" name="Freeform 20"/>
          <p:cNvSpPr/>
          <p:nvPr/>
        </p:nvSpPr>
        <p:spPr>
          <a:xfrm>
            <a:off x="5200515" y="4618384"/>
            <a:ext cx="423950" cy="42395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60960" y="167640"/>
                </a:moveTo>
                <a:lnTo>
                  <a:pt x="30480" y="167640"/>
                </a:lnTo>
                <a:cubicBezTo>
                  <a:pt x="13649" y="167640"/>
                  <a:pt x="0" y="153991"/>
                  <a:pt x="0" y="137160"/>
                </a:cubicBezTo>
                <a:lnTo>
                  <a:pt x="0" y="137160"/>
                </a:lnTo>
                <a:lnTo>
                  <a:pt x="0" y="76200"/>
                </a:lnTo>
                <a:cubicBezTo>
                  <a:pt x="0" y="59436"/>
                  <a:pt x="13716" y="45720"/>
                  <a:pt x="30480" y="45720"/>
                </a:cubicBezTo>
                <a:lnTo>
                  <a:pt x="60960" y="45720"/>
                </a:lnTo>
                <a:lnTo>
                  <a:pt x="60960" y="15240"/>
                </a:lnTo>
                <a:lnTo>
                  <a:pt x="274320" y="15240"/>
                </a:lnTo>
                <a:lnTo>
                  <a:pt x="274320" y="167640"/>
                </a:lnTo>
                <a:cubicBezTo>
                  <a:pt x="274320" y="201311"/>
                  <a:pt x="247031" y="228600"/>
                  <a:pt x="213360" y="228600"/>
                </a:cubicBezTo>
                <a:lnTo>
                  <a:pt x="213360" y="228600"/>
                </a:lnTo>
                <a:lnTo>
                  <a:pt x="121920" y="228600"/>
                </a:lnTo>
                <a:cubicBezTo>
                  <a:pt x="88249" y="228600"/>
                  <a:pt x="60960" y="201311"/>
                  <a:pt x="60960" y="167640"/>
                </a:cubicBezTo>
                <a:lnTo>
                  <a:pt x="60960" y="167640"/>
                </a:lnTo>
                <a:close/>
              </a:path>
              <a:path w="304800" h="304800">
                <a:moveTo>
                  <a:pt x="60960" y="137160"/>
                </a:moveTo>
                <a:lnTo>
                  <a:pt x="60960" y="76200"/>
                </a:lnTo>
                <a:lnTo>
                  <a:pt x="30480" y="76200"/>
                </a:lnTo>
                <a:lnTo>
                  <a:pt x="30480" y="137160"/>
                </a:lnTo>
                <a:lnTo>
                  <a:pt x="60960" y="137160"/>
                </a:lnTo>
                <a:close/>
              </a:path>
              <a:path w="304800" h="304800">
                <a:moveTo>
                  <a:pt x="30480" y="259080"/>
                </a:moveTo>
                <a:lnTo>
                  <a:pt x="30480" y="243840"/>
                </a:lnTo>
                <a:lnTo>
                  <a:pt x="304800" y="243840"/>
                </a:lnTo>
                <a:lnTo>
                  <a:pt x="304800" y="259080"/>
                </a:lnTo>
                <a:lnTo>
                  <a:pt x="243840" y="289560"/>
                </a:lnTo>
                <a:lnTo>
                  <a:pt x="91440" y="289560"/>
                </a:lnTo>
                <a:lnTo>
                  <a:pt x="30480" y="259080"/>
                </a:lnTo>
              </a:path>
            </a:pathLst>
          </a:custGeom>
          <a:solidFill>
            <a:srgbClr val="FFFFFF">
              <a:alpha val="100000"/>
            </a:srgbClr>
          </a:solidFill>
          <a:ln/>
        </p:spPr>
      </p:sp>
      <p:sp>
        <p:nvSpPr>
          <p:cNvPr id="21" name="AutoShape 21"/>
          <p:cNvSpPr/>
          <p:nvPr/>
        </p:nvSpPr>
        <p:spPr>
          <a:xfrm>
            <a:off x="6082921" y="2566927"/>
            <a:ext cx="867618" cy="867618"/>
          </a:xfrm>
          <a:prstGeom prst="ellipse">
            <a:avLst/>
          </a:prstGeom>
          <a:solidFill>
            <a:schemeClr val="accent1">
              <a:alpha val="100000"/>
            </a:schemeClr>
          </a:solidFill>
          <a:ln/>
        </p:spPr>
      </p:sp>
      <p:sp>
        <p:nvSpPr>
          <p:cNvPr id="22" name="AutoShape 22"/>
          <p:cNvSpPr/>
          <p:nvPr/>
        </p:nvSpPr>
        <p:spPr>
          <a:xfrm>
            <a:off x="6631699" y="4937882"/>
            <a:ext cx="867618" cy="867618"/>
          </a:xfrm>
          <a:prstGeom prst="ellipse">
            <a:avLst/>
          </a:prstGeom>
          <a:solidFill>
            <a:schemeClr val="accent1">
              <a:alpha val="100000"/>
            </a:schemeClr>
          </a:solidFill>
          <a:ln/>
        </p:spPr>
      </p:sp>
      <p:sp>
        <p:nvSpPr>
          <p:cNvPr id="23" name="Freeform 23"/>
          <p:cNvSpPr/>
          <p:nvPr/>
        </p:nvSpPr>
        <p:spPr>
          <a:xfrm>
            <a:off x="6280943" y="2797200"/>
            <a:ext cx="471575" cy="471575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800" y="79486"/>
                </a:moveTo>
                <a:cubicBezTo>
                  <a:pt x="152800" y="79486"/>
                  <a:pt x="133750" y="38891"/>
                  <a:pt x="90888" y="38891"/>
                </a:cubicBezTo>
                <a:cubicBezTo>
                  <a:pt x="44053" y="38891"/>
                  <a:pt x="19450" y="78581"/>
                  <a:pt x="19450" y="118262"/>
                </a:cubicBezTo>
                <a:cubicBezTo>
                  <a:pt x="19450" y="184147"/>
                  <a:pt x="152800" y="265900"/>
                  <a:pt x="152800" y="265900"/>
                </a:cubicBezTo>
                <a:cubicBezTo>
                  <a:pt x="152800" y="265900"/>
                  <a:pt x="285350" y="184937"/>
                  <a:pt x="285350" y="118262"/>
                </a:cubicBezTo>
                <a:cubicBezTo>
                  <a:pt x="285350" y="77781"/>
                  <a:pt x="259956" y="38891"/>
                  <a:pt x="214713" y="38891"/>
                </a:cubicBezTo>
                <a:cubicBezTo>
                  <a:pt x="169469" y="38891"/>
                  <a:pt x="152800" y="79486"/>
                  <a:pt x="152800" y="79486"/>
                </a:cubicBezTo>
              </a:path>
            </a:pathLst>
          </a:custGeom>
          <a:solidFill>
            <a:srgbClr val="FFFFFF">
              <a:alpha val="100000"/>
            </a:srgbClr>
          </a:solidFill>
          <a:ln/>
        </p:spPr>
      </p:sp>
      <p:sp>
        <p:nvSpPr>
          <p:cNvPr id="24" name="Freeform 24"/>
          <p:cNvSpPr/>
          <p:nvPr/>
        </p:nvSpPr>
        <p:spPr>
          <a:xfrm>
            <a:off x="6859716" y="5179724"/>
            <a:ext cx="411583" cy="383934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67640" y="0"/>
                </a:moveTo>
                <a:lnTo>
                  <a:pt x="182880" y="0"/>
                </a:lnTo>
                <a:lnTo>
                  <a:pt x="182880" y="45720"/>
                </a:lnTo>
                <a:lnTo>
                  <a:pt x="228600" y="152400"/>
                </a:lnTo>
                <a:lnTo>
                  <a:pt x="228600" y="274320"/>
                </a:lnTo>
                <a:cubicBezTo>
                  <a:pt x="228600" y="291151"/>
                  <a:pt x="214951" y="304800"/>
                  <a:pt x="198120" y="304800"/>
                </a:cubicBezTo>
                <a:lnTo>
                  <a:pt x="198120" y="304800"/>
                </a:lnTo>
                <a:lnTo>
                  <a:pt x="76200" y="304800"/>
                </a:lnTo>
                <a:cubicBezTo>
                  <a:pt x="59436" y="304800"/>
                  <a:pt x="40996" y="291998"/>
                  <a:pt x="35052" y="276149"/>
                </a:cubicBezTo>
                <a:lnTo>
                  <a:pt x="0" y="182880"/>
                </a:lnTo>
                <a:lnTo>
                  <a:pt x="0" y="152400"/>
                </a:lnTo>
                <a:cubicBezTo>
                  <a:pt x="0" y="135569"/>
                  <a:pt x="13649" y="121920"/>
                  <a:pt x="30480" y="121920"/>
                </a:cubicBezTo>
                <a:lnTo>
                  <a:pt x="30480" y="121920"/>
                </a:lnTo>
                <a:lnTo>
                  <a:pt x="137160" y="121920"/>
                </a:lnTo>
                <a:lnTo>
                  <a:pt x="137160" y="30480"/>
                </a:lnTo>
                <a:cubicBezTo>
                  <a:pt x="137160" y="13649"/>
                  <a:pt x="150809" y="0"/>
                  <a:pt x="167640" y="0"/>
                </a:cubicBezTo>
                <a:lnTo>
                  <a:pt x="167640" y="0"/>
                </a:lnTo>
                <a:close/>
              </a:path>
              <a:path w="304800" h="304800">
                <a:moveTo>
                  <a:pt x="259080" y="152400"/>
                </a:moveTo>
                <a:lnTo>
                  <a:pt x="304800" y="152400"/>
                </a:lnTo>
                <a:lnTo>
                  <a:pt x="304800" y="304800"/>
                </a:lnTo>
                <a:lnTo>
                  <a:pt x="259080" y="304800"/>
                </a:lnTo>
                <a:lnTo>
                  <a:pt x="259080" y="152400"/>
                </a:lnTo>
              </a:path>
            </a:pathLst>
          </a:custGeom>
          <a:solidFill>
            <a:srgbClr val="FFFFFF">
              <a:alpha val="100000"/>
            </a:srgbClr>
          </a:solidFill>
          <a:ln/>
        </p:spPr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930999-D7DD-D9BD-3CFA-F88D935360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6">
            <a:extLst>
              <a:ext uri="{FF2B5EF4-FFF2-40B4-BE49-F238E27FC236}">
                <a16:creationId xmlns:a16="http://schemas.microsoft.com/office/drawing/2014/main" id="{CD307FA9-9FF6-942E-DAA7-E641690519B0}"/>
              </a:ext>
            </a:extLst>
          </p:cNvPr>
          <p:cNvSpPr txBox="1"/>
          <p:nvPr/>
        </p:nvSpPr>
        <p:spPr>
          <a:xfrm>
            <a:off x="476023" y="265328"/>
            <a:ext cx="11239500" cy="914400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zh-CN" altLang="en-US" sz="3000" b="1" dirty="0">
                <a:solidFill>
                  <a:schemeClr val="dk2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深度性能</a:t>
            </a:r>
            <a:r>
              <a:rPr lang="en-US" sz="3000" b="1" dirty="0" err="1">
                <a:solidFill>
                  <a:schemeClr val="dk2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测试</a:t>
            </a:r>
            <a:r>
              <a:rPr lang="zh-CN" altLang="en-US" sz="3000" b="1" dirty="0">
                <a:solidFill>
                  <a:schemeClr val="dk2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数据</a:t>
            </a:r>
            <a:endParaRPr lang="en-US" sz="3000" b="1" dirty="0">
              <a:solidFill>
                <a:schemeClr val="dk2">
                  <a:alpha val="100000"/>
                </a:schemeClr>
              </a:solidFill>
              <a:latin typeface="Microsoft Yahei"/>
              <a:ea typeface="Microsoft Yahei"/>
              <a:cs typeface="Microsoft Yahei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DFBC501-5229-F453-BD55-C9AC46B181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2057400"/>
            <a:ext cx="4639458" cy="3560373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8A7297CB-2911-9E82-54AA-8631200A88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3200" y="2057399"/>
            <a:ext cx="4639458" cy="3560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6291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779391" y="1631119"/>
            <a:ext cx="638131" cy="638131"/>
          </a:xfrm>
          <a:prstGeom prst="ellipse">
            <a:avLst/>
          </a:prstGeom>
          <a:solidFill>
            <a:schemeClr val="accent1">
              <a:alpha val="20000"/>
            </a:schemeClr>
          </a:solidFill>
          <a:ln/>
        </p:spPr>
      </p:sp>
      <p:sp>
        <p:nvSpPr>
          <p:cNvPr id="3" name="AutoShape 3"/>
          <p:cNvSpPr/>
          <p:nvPr/>
        </p:nvSpPr>
        <p:spPr>
          <a:xfrm>
            <a:off x="914135" y="1765863"/>
            <a:ext cx="368642" cy="368642"/>
          </a:xfrm>
          <a:prstGeom prst="ellipse">
            <a:avLst/>
          </a:prstGeom>
          <a:solidFill>
            <a:schemeClr val="accent1">
              <a:alpha val="100000"/>
            </a:schemeClr>
          </a:solidFill>
          <a:ln/>
        </p:spPr>
      </p:sp>
      <p:sp>
        <p:nvSpPr>
          <p:cNvPr id="4" name="AutoShape 4"/>
          <p:cNvSpPr/>
          <p:nvPr/>
        </p:nvSpPr>
        <p:spPr>
          <a:xfrm>
            <a:off x="779391" y="3993147"/>
            <a:ext cx="638131" cy="638131"/>
          </a:xfrm>
          <a:prstGeom prst="ellipse">
            <a:avLst/>
          </a:prstGeom>
          <a:solidFill>
            <a:schemeClr val="accent1">
              <a:alpha val="20000"/>
            </a:schemeClr>
          </a:solidFill>
          <a:ln/>
        </p:spPr>
      </p:sp>
      <p:sp>
        <p:nvSpPr>
          <p:cNvPr id="5" name="AutoShape 5"/>
          <p:cNvSpPr/>
          <p:nvPr/>
        </p:nvSpPr>
        <p:spPr>
          <a:xfrm>
            <a:off x="914135" y="4127891"/>
            <a:ext cx="368642" cy="368642"/>
          </a:xfrm>
          <a:prstGeom prst="ellipse">
            <a:avLst/>
          </a:prstGeom>
          <a:solidFill>
            <a:schemeClr val="accent1">
              <a:alpha val="100000"/>
            </a:schemeClr>
          </a:solidFill>
          <a:ln/>
        </p:spPr>
      </p:sp>
      <p:sp>
        <p:nvSpPr>
          <p:cNvPr id="6" name="AutoShape 6"/>
          <p:cNvSpPr/>
          <p:nvPr/>
        </p:nvSpPr>
        <p:spPr>
          <a:xfrm>
            <a:off x="6360328" y="1631119"/>
            <a:ext cx="638131" cy="638131"/>
          </a:xfrm>
          <a:prstGeom prst="ellipse">
            <a:avLst/>
          </a:prstGeom>
          <a:solidFill>
            <a:schemeClr val="accent1">
              <a:alpha val="20000"/>
            </a:schemeClr>
          </a:solidFill>
          <a:ln/>
        </p:spPr>
      </p:sp>
      <p:sp>
        <p:nvSpPr>
          <p:cNvPr id="7" name="AutoShape 7"/>
          <p:cNvSpPr/>
          <p:nvPr/>
        </p:nvSpPr>
        <p:spPr>
          <a:xfrm>
            <a:off x="6495073" y="1765863"/>
            <a:ext cx="368642" cy="368642"/>
          </a:xfrm>
          <a:prstGeom prst="ellipse">
            <a:avLst/>
          </a:prstGeom>
          <a:solidFill>
            <a:schemeClr val="accent1">
              <a:alpha val="100000"/>
            </a:schemeClr>
          </a:solidFill>
          <a:ln/>
        </p:spPr>
      </p:sp>
      <p:sp>
        <p:nvSpPr>
          <p:cNvPr id="8" name="AutoShape 8"/>
          <p:cNvSpPr/>
          <p:nvPr/>
        </p:nvSpPr>
        <p:spPr>
          <a:xfrm>
            <a:off x="6360328" y="3993147"/>
            <a:ext cx="638131" cy="638131"/>
          </a:xfrm>
          <a:prstGeom prst="ellipse">
            <a:avLst/>
          </a:prstGeom>
          <a:solidFill>
            <a:schemeClr val="accent1">
              <a:alpha val="20000"/>
            </a:schemeClr>
          </a:solidFill>
          <a:ln/>
        </p:spPr>
      </p:sp>
      <p:sp>
        <p:nvSpPr>
          <p:cNvPr id="9" name="AutoShape 9"/>
          <p:cNvSpPr/>
          <p:nvPr/>
        </p:nvSpPr>
        <p:spPr>
          <a:xfrm>
            <a:off x="6495073" y="4127891"/>
            <a:ext cx="368642" cy="368642"/>
          </a:xfrm>
          <a:prstGeom prst="ellipse">
            <a:avLst/>
          </a:prstGeom>
          <a:solidFill>
            <a:schemeClr val="accent1">
              <a:alpha val="100000"/>
            </a:schemeClr>
          </a:solidFill>
          <a:ln/>
        </p:spPr>
      </p:sp>
      <p:sp>
        <p:nvSpPr>
          <p:cNvPr id="10" name="TextBox 10"/>
          <p:cNvSpPr txBox="1"/>
          <p:nvPr/>
        </p:nvSpPr>
        <p:spPr>
          <a:xfrm>
            <a:off x="1588687" y="1602522"/>
            <a:ext cx="3905250" cy="695325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b" anchorCtr="0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开发挑战记录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588687" y="2078224"/>
            <a:ext cx="3905250" cy="1533525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t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本报告旨在全面回顾并详细记录ZenSleepAPP开发过程中的关键挑战、解决方案实施情况及最终成果展现，为同类应用开发者提供宝贵经验借鉴。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574907" y="3964550"/>
            <a:ext cx="3905250" cy="695325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b" anchorCtr="0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用户体验优化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574907" y="4495320"/>
            <a:ext cx="3905250" cy="1533525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t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基于用户反馈与数据分析，报告提出了针对性的体验优化方案，旨在指导开发者持续改进应用性能，提升用户满意度与忠诚度。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237966" y="3964550"/>
            <a:ext cx="3905250" cy="695325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b" anchorCtr="0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展望未来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237966" y="4495320"/>
            <a:ext cx="3905250" cy="1533525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t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通过反思过去，展望未来，本报告强调了持续学习与创新的重要性，鼓励开发者紧跟技术趋势，勇于探索新技术、新工具，共创移动应用发展新篇章。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259955" y="1602522"/>
            <a:ext cx="3905250" cy="695325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b" anchorCtr="0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技术探索与分享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259955" y="2078224"/>
            <a:ext cx="3905250" cy="1533525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t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通过深入分析技术难点、测试策略及团队协作模式，报告旨在促进技术交流与知识共享，激发开发者社区对移动应用开发最佳实践的深入讨论。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476023" y="265328"/>
            <a:ext cx="11239500" cy="914400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3000" b="1">
                <a:solidFill>
                  <a:schemeClr val="dk2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报告背景与目的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0E59C4-0CBA-4A6F-90EF-3D3C656D64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6">
            <a:extLst>
              <a:ext uri="{FF2B5EF4-FFF2-40B4-BE49-F238E27FC236}">
                <a16:creationId xmlns:a16="http://schemas.microsoft.com/office/drawing/2014/main" id="{E608ED6F-0474-E604-ACF5-9D434C282F2E}"/>
              </a:ext>
            </a:extLst>
          </p:cNvPr>
          <p:cNvSpPr txBox="1"/>
          <p:nvPr/>
        </p:nvSpPr>
        <p:spPr>
          <a:xfrm>
            <a:off x="476023" y="265328"/>
            <a:ext cx="11239500" cy="914400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zh-CN" altLang="en-US" sz="3000" b="1" dirty="0">
                <a:solidFill>
                  <a:schemeClr val="dk2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深度性能</a:t>
            </a:r>
            <a:r>
              <a:rPr lang="en-US" sz="3000" b="1" dirty="0" err="1">
                <a:solidFill>
                  <a:schemeClr val="dk2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测试</a:t>
            </a:r>
            <a:r>
              <a:rPr lang="zh-CN" altLang="en-US" sz="3000" b="1" dirty="0">
                <a:solidFill>
                  <a:schemeClr val="dk2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数据</a:t>
            </a:r>
            <a:endParaRPr lang="en-US" sz="3000" b="1" dirty="0">
              <a:solidFill>
                <a:schemeClr val="dk2">
                  <a:alpha val="100000"/>
                </a:schemeClr>
              </a:solidFill>
              <a:latin typeface="Microsoft Yahei"/>
              <a:ea typeface="Microsoft Yahei"/>
              <a:cs typeface="Microsoft Yahei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311A23A-2F0D-A7AC-CA3D-B5FA9B6872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1752600"/>
            <a:ext cx="4639458" cy="356037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4967699-C2C5-9B8C-839E-B3FAEA4C78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1942" y="1752599"/>
            <a:ext cx="4639458" cy="3560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5215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6303259" y="1394815"/>
            <a:ext cx="5242560" cy="2194560"/>
          </a:xfrm>
          <a:prstGeom prst="roundRect">
            <a:avLst/>
          </a:prstGeom>
          <a:solidFill>
            <a:schemeClr val="lt2">
              <a:alpha val="80000"/>
            </a:schemeClr>
          </a:solidFill>
          <a:ln/>
        </p:spPr>
      </p:sp>
      <p:sp>
        <p:nvSpPr>
          <p:cNvPr id="3" name="AutoShape 3"/>
          <p:cNvSpPr/>
          <p:nvPr/>
        </p:nvSpPr>
        <p:spPr>
          <a:xfrm>
            <a:off x="6303259" y="3911005"/>
            <a:ext cx="5242560" cy="2194560"/>
          </a:xfrm>
          <a:prstGeom prst="roundRect">
            <a:avLst/>
          </a:prstGeom>
          <a:solidFill>
            <a:schemeClr val="lt2">
              <a:alpha val="80000"/>
            </a:schemeClr>
          </a:solidFill>
          <a:ln/>
        </p:spPr>
      </p:sp>
      <p:sp>
        <p:nvSpPr>
          <p:cNvPr id="4" name="AutoShape 4"/>
          <p:cNvSpPr/>
          <p:nvPr/>
        </p:nvSpPr>
        <p:spPr>
          <a:xfrm>
            <a:off x="715856" y="3911005"/>
            <a:ext cx="5242560" cy="2194560"/>
          </a:xfrm>
          <a:prstGeom prst="roundRect">
            <a:avLst/>
          </a:prstGeom>
          <a:solidFill>
            <a:schemeClr val="lt2">
              <a:alpha val="80000"/>
            </a:schemeClr>
          </a:solidFill>
          <a:ln/>
        </p:spPr>
      </p:sp>
      <p:sp>
        <p:nvSpPr>
          <p:cNvPr id="5" name="AutoShape 5"/>
          <p:cNvSpPr/>
          <p:nvPr/>
        </p:nvSpPr>
        <p:spPr>
          <a:xfrm>
            <a:off x="715856" y="1378942"/>
            <a:ext cx="5242560" cy="2194560"/>
          </a:xfrm>
          <a:prstGeom prst="roundRect">
            <a:avLst/>
          </a:prstGeom>
          <a:solidFill>
            <a:schemeClr val="lt2">
              <a:alpha val="80000"/>
            </a:schemeClr>
          </a:solidFill>
          <a:ln/>
        </p:spPr>
      </p:sp>
      <p:sp>
        <p:nvSpPr>
          <p:cNvPr id="6" name="TextBox 6"/>
          <p:cNvSpPr txBox="1"/>
          <p:nvPr/>
        </p:nvSpPr>
        <p:spPr>
          <a:xfrm>
            <a:off x="6703007" y="4126373"/>
            <a:ext cx="4295775" cy="628650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b" anchorCtr="0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测试结果总结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703007" y="4705286"/>
            <a:ext cx="4476750" cy="1209675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t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APP存在兼容性、性能及卡顿问题。将针对这些问题制定详细的优化计划，并加强测试工作，确保应用质量得到全面提升，为用户提供优质体验。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98702" y="1610183"/>
            <a:ext cx="4295775" cy="628650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b" anchorCtr="0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脚本兼容性分析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98702" y="2189096"/>
            <a:ext cx="4476750" cy="1209675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t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安装时间最长为29秒，内存占用和电量消耗较大。需优化APP的安装和性能，减少资源占用，提升用户体验，确保应用高效、流畅运行。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686105" y="1610183"/>
            <a:ext cx="4295775" cy="628650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b" anchorCtr="0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深度性能分析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686105" y="2189096"/>
            <a:ext cx="4476750" cy="1209675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t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应用整体表现良好，但偶尔出现卡死现象，怀疑与网络环境有关。将深入调查网络环境对应用性能的影响，并采取相应的优化措施。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98702" y="4126373"/>
            <a:ext cx="4295775" cy="628650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b" anchorCtr="0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人工测试分析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98702" y="4705286"/>
            <a:ext cx="4476750" cy="1209675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t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功能多样，页面流畅，可部分页面不兼容所有手机，缺陷区黑暗。需优化APP兼容性及性能，确保所有用户都能获得良好的体验。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76023" y="265328"/>
            <a:ext cx="11239500" cy="914400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3000" b="1">
                <a:solidFill>
                  <a:schemeClr val="dk2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测试结果分析与总结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3EE820B1-FE0C-E8D1-3C7E-063E78010D9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6232" y="0"/>
            <a:ext cx="4885767" cy="6858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960448" y="1329916"/>
            <a:ext cx="7309353" cy="4408102"/>
          </a:xfrm>
          <a:prstGeom prst="rect">
            <a:avLst/>
          </a:prstGeom>
          <a:solidFill>
            <a:srgbClr val="FFFFFF">
              <a:alpha val="100000"/>
            </a:srgbClr>
          </a:solidFill>
          <a:ln/>
        </p:spPr>
      </p:sp>
      <p:sp>
        <p:nvSpPr>
          <p:cNvPr id="4" name="TextBox 4"/>
          <p:cNvSpPr txBox="1"/>
          <p:nvPr/>
        </p:nvSpPr>
        <p:spPr>
          <a:xfrm>
            <a:off x="1066530" y="2211515"/>
            <a:ext cx="3038473" cy="1409700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ctr" anchorCtr="0">
            <a:normAutofit/>
          </a:bodyPr>
          <a:lstStyle/>
          <a:p>
            <a:pPr algn="l">
              <a:lnSpc>
                <a:spcPct val="120000"/>
              </a:lnSpc>
              <a:spcBef>
                <a:spcPts val="450"/>
              </a:spcBef>
            </a:pPr>
            <a:r>
              <a:rPr lang="en-US" sz="6600" b="1">
                <a:solidFill>
                  <a:schemeClr val="accent3">
                    <a:lumMod val="50000"/>
                    <a:alpha val="100000"/>
                  </a:schemeClr>
                </a:solidFill>
                <a:latin typeface="PingFang SC"/>
                <a:ea typeface="PingFang SC"/>
                <a:cs typeface="PingFang SC"/>
              </a:rPr>
              <a:t>04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91439" y="3383471"/>
            <a:ext cx="6572563" cy="1939312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t" anchorCtr="0">
            <a:normAutofit/>
          </a:bodyPr>
          <a:lstStyle/>
          <a:p>
            <a:pPr algn="l">
              <a:lnSpc>
                <a:spcPct val="120000"/>
              </a:lnSpc>
            </a:pPr>
            <a:r>
              <a:rPr lang="en-US" sz="4050" b="1">
                <a:solidFill>
                  <a:schemeClr val="accent3">
                    <a:lumMod val="50000"/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用户体验与提升效果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33380" y="614674"/>
            <a:ext cx="1116330" cy="320040"/>
          </a:xfrm>
          <a:prstGeom prst="rect">
            <a:avLst/>
          </a:prstGeom>
          <a:ln/>
        </p:spPr>
        <p:txBody>
          <a:bodyPr vert="horz" wrap="square" lIns="91440" tIns="45720" rIns="91440" bIns="45720" rtlCol="0" anchor="t" anchorCtr="0">
            <a:spAutoFit/>
          </a:bodyPr>
          <a:lstStyle/>
          <a:p>
            <a:pPr algn="l">
              <a:lnSpc>
                <a:spcPct val="100000"/>
              </a:lnSpc>
              <a:spcBef>
                <a:spcPts val="375"/>
              </a:spcBef>
            </a:pPr>
            <a:r>
              <a:rPr lang="en-US" sz="1350" b="1">
                <a:solidFill>
                  <a:schemeClr val="accent3">
                    <a:lumMod val="50000"/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REPORT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89593" y="1595455"/>
            <a:ext cx="6734175" cy="771853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b" anchorCtr="0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用户反馈的重要性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689593" y="2246047"/>
            <a:ext cx="6810375" cy="1323975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t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开发者深入剖析用户反馈，认为其是产品迭代升级的关键指引。通过积极倾听用户声音，精准捕捉需求点，为应用持续优化提供坚实支撑与强大动力。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89593" y="4139505"/>
            <a:ext cx="6734175" cy="759000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b" anchorCtr="0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持续改进的必要性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89593" y="4798345"/>
            <a:ext cx="6810375" cy="1323975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t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针对用户提出的每一条反馈，开发者均进行细致分析，视其为产品迭代的重要参考。承诺将持续努力，不断优化产品性能与用户体验，以满足用户日益增长的需求。</a:t>
            </a:r>
          </a:p>
        </p:txBody>
      </p:sp>
      <p:cxnSp>
        <p:nvCxnSpPr>
          <p:cNvPr id="6" name="Connector 6"/>
          <p:cNvCxnSpPr/>
          <p:nvPr/>
        </p:nvCxnSpPr>
        <p:spPr>
          <a:xfrm>
            <a:off x="756268" y="6181746"/>
            <a:ext cx="7784538" cy="0"/>
          </a:xfrm>
          <a:prstGeom prst="line">
            <a:avLst/>
          </a:prstGeom>
          <a:ln w="14288">
            <a:solidFill>
              <a:schemeClr val="accent1"/>
            </a:solidFill>
            <a:prstDash val="dash"/>
            <a:headEnd type="none"/>
            <a:tailEnd type="none"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7" name="Picture 7"/>
          <p:cNvPicPr>
            <a:picLocks noChangeAspect="1"/>
          </p:cNvPicPr>
          <p:nvPr/>
        </p:nvPicPr>
        <p:blipFill>
          <a:blip r:embed="rId3">
            <a:alphaModFix/>
          </a:blip>
          <a:srcRect l="12500" r="12500"/>
          <a:stretch>
            <a:fillRect/>
          </a:stretch>
        </p:blipFill>
        <p:spPr>
          <a:xfrm>
            <a:off x="7803289" y="1299241"/>
            <a:ext cx="3679824" cy="4906431"/>
          </a:xfrm>
          <a:prstGeom prst="rect">
            <a:avLst/>
          </a:prstGeom>
        </p:spPr>
      </p:pic>
      <p:cxnSp>
        <p:nvCxnSpPr>
          <p:cNvPr id="8" name="Connector 8"/>
          <p:cNvCxnSpPr/>
          <p:nvPr/>
        </p:nvCxnSpPr>
        <p:spPr>
          <a:xfrm>
            <a:off x="756268" y="3856089"/>
            <a:ext cx="7083417" cy="0"/>
          </a:xfrm>
          <a:prstGeom prst="line">
            <a:avLst/>
          </a:prstGeom>
          <a:ln w="14288">
            <a:solidFill>
              <a:schemeClr val="accent1"/>
            </a:solidFill>
            <a:prstDash val="dash"/>
            <a:headEnd type="none"/>
            <a:tailEnd type="none"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9" name="TextBox 9"/>
          <p:cNvSpPr txBox="1"/>
          <p:nvPr/>
        </p:nvSpPr>
        <p:spPr>
          <a:xfrm>
            <a:off x="476023" y="265328"/>
            <a:ext cx="11239500" cy="914400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t" anchorCtr="0">
            <a:spAutoFit/>
          </a:bodyPr>
          <a:lstStyle/>
          <a:p>
            <a:pPr>
              <a:lnSpc>
                <a:spcPct val="140000"/>
              </a:lnSpc>
            </a:pPr>
            <a:r>
              <a:rPr lang="en-US" sz="3000" b="1">
                <a:solidFill>
                  <a:schemeClr val="dk2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开发者对反馈的分析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/>
          </a:blip>
          <a:srcRect l="21875" r="21875"/>
          <a:stretch>
            <a:fillRect/>
          </a:stretch>
        </p:blipFill>
        <p:spPr>
          <a:xfrm>
            <a:off x="615557" y="1293101"/>
            <a:ext cx="3938035" cy="5250714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4232060" y="1718638"/>
            <a:ext cx="7211308" cy="4522346"/>
          </a:xfrm>
          <a:prstGeom prst="roundRect">
            <a:avLst>
              <a:gd name="adj" fmla="val 4504"/>
            </a:avLst>
          </a:prstGeom>
          <a:solidFill>
            <a:srgbClr val="FFFFFF">
              <a:alpha val="100000"/>
            </a:srgbClr>
          </a:solidFill>
          <a:ln/>
          <a:effectLst>
            <a:outerShdw blurRad="381000">
              <a:srgbClr val="000000">
                <a:alpha val="7000"/>
              </a:srgb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8" name="TextBox 8"/>
          <p:cNvSpPr txBox="1"/>
          <p:nvPr/>
        </p:nvSpPr>
        <p:spPr>
          <a:xfrm>
            <a:off x="476023" y="265328"/>
            <a:ext cx="11239500" cy="826316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t" anchorCtr="0">
            <a:spAutoFit/>
          </a:bodyPr>
          <a:lstStyle/>
          <a:p>
            <a:pPr>
              <a:lnSpc>
                <a:spcPct val="140000"/>
              </a:lnSpc>
            </a:pPr>
            <a:r>
              <a:rPr lang="en-US" sz="3000" b="1" dirty="0">
                <a:solidFill>
                  <a:schemeClr val="dk2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用</a:t>
            </a:r>
            <a:r>
              <a:rPr lang="zh-CN" altLang="en-US" sz="3000" b="1" dirty="0">
                <a:solidFill>
                  <a:schemeClr val="dk2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户</a:t>
            </a:r>
            <a:r>
              <a:rPr lang="en-US" sz="3000" b="1" dirty="0" err="1">
                <a:solidFill>
                  <a:schemeClr val="dk2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评价与建议</a:t>
            </a:r>
            <a:endParaRPr lang="en-US" sz="3000" b="1" dirty="0">
              <a:solidFill>
                <a:schemeClr val="dk2">
                  <a:alpha val="100000"/>
                </a:schemeClr>
              </a:solidFill>
              <a:latin typeface="Microsoft Yahei"/>
              <a:ea typeface="Microsoft Yahei"/>
              <a:cs typeface="Microsoft Yahei"/>
            </a:endParaRPr>
          </a:p>
        </p:txBody>
      </p:sp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D3B06798-E77B-0705-1BFA-3375C8B193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1393990"/>
              </p:ext>
            </p:extLst>
          </p:nvPr>
        </p:nvGraphicFramePr>
        <p:xfrm>
          <a:off x="4724400" y="1905000"/>
          <a:ext cx="6400801" cy="415468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80006">
                  <a:extLst>
                    <a:ext uri="{9D8B030D-6E8A-4147-A177-3AD203B41FA5}">
                      <a16:colId xmlns:a16="http://schemas.microsoft.com/office/drawing/2014/main" val="4205886072"/>
                    </a:ext>
                  </a:extLst>
                </a:gridCol>
                <a:gridCol w="1280006">
                  <a:extLst>
                    <a:ext uri="{9D8B030D-6E8A-4147-A177-3AD203B41FA5}">
                      <a16:colId xmlns:a16="http://schemas.microsoft.com/office/drawing/2014/main" val="1355402223"/>
                    </a:ext>
                  </a:extLst>
                </a:gridCol>
                <a:gridCol w="1280006">
                  <a:extLst>
                    <a:ext uri="{9D8B030D-6E8A-4147-A177-3AD203B41FA5}">
                      <a16:colId xmlns:a16="http://schemas.microsoft.com/office/drawing/2014/main" val="1308854317"/>
                    </a:ext>
                  </a:extLst>
                </a:gridCol>
                <a:gridCol w="1280006">
                  <a:extLst>
                    <a:ext uri="{9D8B030D-6E8A-4147-A177-3AD203B41FA5}">
                      <a16:colId xmlns:a16="http://schemas.microsoft.com/office/drawing/2014/main" val="1341167360"/>
                    </a:ext>
                  </a:extLst>
                </a:gridCol>
                <a:gridCol w="1280777">
                  <a:extLst>
                    <a:ext uri="{9D8B030D-6E8A-4147-A177-3AD203B41FA5}">
                      <a16:colId xmlns:a16="http://schemas.microsoft.com/office/drawing/2014/main" val="2018296983"/>
                    </a:ext>
                  </a:extLst>
                </a:gridCol>
              </a:tblGrid>
              <a:tr h="197842">
                <a:tc>
                  <a:txBody>
                    <a:bodyPr/>
                    <a:lstStyle/>
                    <a:p>
                      <a:pPr algn="just"/>
                      <a:r>
                        <a:rPr lang="zh-CN" sz="1100" kern="100">
                          <a:effectLst/>
                        </a:rPr>
                        <a:t>序号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100" kern="100">
                          <a:effectLst/>
                        </a:rPr>
                        <a:t>用户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100" kern="100">
                          <a:effectLst/>
                        </a:rPr>
                        <a:t>应用评价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100" kern="100">
                          <a:effectLst/>
                        </a:rPr>
                        <a:t>改进建议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100" kern="100">
                          <a:effectLst/>
                        </a:rPr>
                        <a:t>开发者分析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04405729"/>
                  </a:ext>
                </a:extLst>
              </a:tr>
              <a:tr h="989209">
                <a:tc>
                  <a:txBody>
                    <a:bodyPr/>
                    <a:lstStyle/>
                    <a:p>
                      <a:pPr algn="just"/>
                      <a:r>
                        <a:rPr lang="en-US" sz="1100" kern="100">
                          <a:effectLst/>
                        </a:rPr>
                        <a:t>1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100" kern="100">
                          <a:effectLst/>
                        </a:rPr>
                        <a:t>小李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100" kern="100">
                          <a:effectLst/>
                        </a:rPr>
                        <a:t>挺好的。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100" kern="100">
                          <a:effectLst/>
                        </a:rPr>
                        <a:t>可以增加音乐内容。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100" kern="100">
                          <a:effectLst/>
                        </a:rPr>
                        <a:t>音乐内容在开发时只进行了简单的选择，后期会增加更多类型的音乐。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87743837"/>
                  </a:ext>
                </a:extLst>
              </a:tr>
              <a:tr h="593526">
                <a:tc>
                  <a:txBody>
                    <a:bodyPr/>
                    <a:lstStyle/>
                    <a:p>
                      <a:pPr algn="just"/>
                      <a:r>
                        <a:rPr lang="en-US" sz="1100" kern="100">
                          <a:effectLst/>
                        </a:rPr>
                        <a:t>2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100" kern="100">
                          <a:effectLst/>
                        </a:rPr>
                        <a:t>。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100" kern="100">
                          <a:effectLst/>
                        </a:rPr>
                        <a:t>界面精美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100" kern="100">
                          <a:effectLst/>
                        </a:rPr>
                        <a:t>部分字体可以修改一下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100" kern="100">
                          <a:effectLst/>
                        </a:rPr>
                        <a:t>部分页面字体有些突兀，会进行调整。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1400888"/>
                  </a:ext>
                </a:extLst>
              </a:tr>
              <a:tr h="593526">
                <a:tc>
                  <a:txBody>
                    <a:bodyPr/>
                    <a:lstStyle/>
                    <a:p>
                      <a:pPr algn="just"/>
                      <a:r>
                        <a:rPr lang="en-US" sz="1100" kern="100">
                          <a:effectLst/>
                        </a:rPr>
                        <a:t>3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100" kern="100">
                          <a:effectLst/>
                        </a:rPr>
                        <a:t>小鱼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100" kern="100">
                          <a:effectLst/>
                        </a:rPr>
                        <a:t>好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100" kern="100">
                          <a:effectLst/>
                        </a:rPr>
                        <a:t>有时候有点卡顿，可以适当调整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100" kern="100">
                          <a:effectLst/>
                        </a:rPr>
                        <a:t>与测试环境的网络有关，后期会进行调整。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57520509"/>
                  </a:ext>
                </a:extLst>
              </a:tr>
              <a:tr h="791367">
                <a:tc>
                  <a:txBody>
                    <a:bodyPr/>
                    <a:lstStyle/>
                    <a:p>
                      <a:pPr algn="just"/>
                      <a:r>
                        <a:rPr lang="en-US" sz="1100" kern="100">
                          <a:effectLst/>
                        </a:rPr>
                        <a:t>4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100" kern="100">
                          <a:effectLst/>
                        </a:rPr>
                        <a:t>桐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100" kern="100">
                          <a:effectLst/>
                        </a:rPr>
                        <a:t>界面不错，内容丰富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100" kern="100">
                          <a:effectLst/>
                        </a:rPr>
                        <a:t>睡眠计时增加调整时间的选项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100" kern="100">
                          <a:effectLst/>
                        </a:rPr>
                        <a:t>睡眠倒计时开发时只进行了简单的设计，后续会调整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5630152"/>
                  </a:ext>
                </a:extLst>
              </a:tr>
              <a:tr h="395684">
                <a:tc>
                  <a:txBody>
                    <a:bodyPr/>
                    <a:lstStyle/>
                    <a:p>
                      <a:pPr algn="just"/>
                      <a:r>
                        <a:rPr lang="en-US" sz="1100" kern="100">
                          <a:effectLst/>
                        </a:rPr>
                        <a:t>5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100" kern="100">
                          <a:effectLst/>
                        </a:rPr>
                        <a:t>徐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100" kern="100">
                          <a:effectLst/>
                        </a:rPr>
                        <a:t>功能完善。 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100" kern="100">
                          <a:effectLst/>
                        </a:rPr>
                        <a:t>页面的布局需要再优化。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100" kern="100">
                          <a:effectLst/>
                        </a:rPr>
                        <a:t>部分页面布局不够恰当醒目。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75200343"/>
                  </a:ext>
                </a:extLst>
              </a:tr>
              <a:tr h="395684">
                <a:tc>
                  <a:txBody>
                    <a:bodyPr/>
                    <a:lstStyle/>
                    <a:p>
                      <a:pPr algn="just"/>
                      <a:r>
                        <a:rPr lang="en-US" sz="1100" kern="100">
                          <a:effectLst/>
                        </a:rPr>
                        <a:t>6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100" kern="100">
                          <a:effectLst/>
                        </a:rPr>
                        <a:t>W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100" kern="100">
                          <a:effectLst/>
                        </a:rPr>
                        <a:t>挺好的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100" kern="100">
                          <a:effectLst/>
                        </a:rPr>
                        <a:t>可增加睡眠打卡内容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100" kern="100">
                          <a:effectLst/>
                        </a:rPr>
                        <a:t>后续会增加。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3306538"/>
                  </a:ext>
                </a:extLst>
              </a:tr>
              <a:tr h="197842">
                <a:tc>
                  <a:txBody>
                    <a:bodyPr/>
                    <a:lstStyle/>
                    <a:p>
                      <a:pPr algn="just"/>
                      <a:r>
                        <a:rPr lang="en-US" sz="1100" kern="100">
                          <a:effectLst/>
                        </a:rPr>
                        <a:t>7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100" kern="100">
                          <a:effectLst/>
                        </a:rPr>
                        <a:t>Yhm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100" kern="100">
                          <a:effectLst/>
                        </a:rPr>
                        <a:t>完美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100" kern="100">
                          <a:effectLst/>
                        </a:rPr>
                        <a:t>没有什么建议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100" kern="100" dirty="0">
                          <a:effectLst/>
                        </a:rPr>
                        <a:t> 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2996289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76023" y="265328"/>
            <a:ext cx="11239500" cy="914400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3000" b="1" dirty="0" err="1">
                <a:solidFill>
                  <a:schemeClr val="dk2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用户反馈与评价</a:t>
            </a:r>
            <a:r>
              <a:rPr lang="zh-CN" altLang="en-US" sz="3000" b="1" dirty="0">
                <a:solidFill>
                  <a:schemeClr val="dk2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总结</a:t>
            </a:r>
            <a:r>
              <a:rPr lang="en-US" sz="3000" b="1" dirty="0" err="1">
                <a:solidFill>
                  <a:schemeClr val="dk2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分析</a:t>
            </a:r>
            <a:endParaRPr lang="en-US" sz="3000" b="1" dirty="0">
              <a:solidFill>
                <a:schemeClr val="dk2">
                  <a:alpha val="100000"/>
                </a:schemeClr>
              </a:solidFill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3" name="AutoShape 3"/>
          <p:cNvSpPr/>
          <p:nvPr/>
        </p:nvSpPr>
        <p:spPr>
          <a:xfrm>
            <a:off x="673008" y="1424575"/>
            <a:ext cx="1001602" cy="1001602"/>
          </a:xfrm>
          <a:prstGeom prst="roundRect">
            <a:avLst>
              <a:gd name="adj" fmla="val 16667"/>
            </a:avLst>
          </a:prstGeom>
          <a:solidFill>
            <a:schemeClr val="accent1">
              <a:alpha val="100000"/>
            </a:schemeClr>
          </a:solidFill>
          <a:ln/>
        </p:spPr>
      </p:sp>
      <p:sp>
        <p:nvSpPr>
          <p:cNvPr id="4" name="AutoShape 4"/>
          <p:cNvSpPr/>
          <p:nvPr/>
        </p:nvSpPr>
        <p:spPr>
          <a:xfrm>
            <a:off x="1857984" y="1424575"/>
            <a:ext cx="3543300" cy="1001602"/>
          </a:xfrm>
          <a:prstGeom prst="rect">
            <a:avLst/>
          </a:prstGeom>
          <a:noFill/>
          <a:ln/>
        </p:spPr>
        <p:txBody>
          <a:bodyPr vert="horz" wrap="square" lIns="91440" tIns="45720" rIns="91440" bIns="45720" rtlCol="0" anchor="ctr" anchorCtr="0">
            <a:noAutofit/>
          </a:bodyPr>
          <a:lstStyle/>
          <a:p>
            <a:pPr algn="l">
              <a:lnSpc>
                <a:spcPct val="120000"/>
              </a:lnSpc>
              <a:defRPr/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音乐内容待丰富</a:t>
            </a:r>
            <a:endParaRPr lang="en-US" sz="1100"/>
          </a:p>
        </p:txBody>
      </p:sp>
      <p:sp>
        <p:nvSpPr>
          <p:cNvPr id="5" name="TextBox 5"/>
          <p:cNvSpPr txBox="1"/>
          <p:nvPr/>
        </p:nvSpPr>
        <p:spPr>
          <a:xfrm>
            <a:off x="489633" y="1584381"/>
            <a:ext cx="1368351" cy="681990"/>
          </a:xfrm>
          <a:prstGeom prst="rect">
            <a:avLst/>
          </a:prstGeom>
          <a:ln/>
        </p:spPr>
        <p:txBody>
          <a:bodyPr vert="horz" wrap="square" lIns="91440" tIns="45720" rIns="91440" bIns="45720" rtlCol="0" anchor="t" anchorCtr="0">
            <a:noAutofit/>
          </a:bodyPr>
          <a:lstStyle/>
          <a:p>
            <a:pPr algn="ctr">
              <a:lnSpc>
                <a:spcPct val="100000"/>
              </a:lnSpc>
              <a:spcBef>
                <a:spcPts val="375"/>
              </a:spcBef>
            </a:pPr>
            <a:r>
              <a:rPr lang="en-US" sz="360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01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03091" y="2527659"/>
            <a:ext cx="4857750" cy="1000125"/>
          </a:xfrm>
          <a:prstGeom prst="rect">
            <a:avLst/>
          </a:prstGeom>
          <a:ln/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140000"/>
              </a:lnSpc>
              <a:spcBef>
                <a:spcPct val="0"/>
              </a:spcBef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用户普遍认可应用的整体表现，认为界面设计精美且功能完善，唯一遗憾的是音乐内容较为单一，期待后续能增加更多元化的音乐选择。</a:t>
            </a:r>
          </a:p>
        </p:txBody>
      </p:sp>
      <p:sp>
        <p:nvSpPr>
          <p:cNvPr id="7" name="AutoShape 7"/>
          <p:cNvSpPr/>
          <p:nvPr/>
        </p:nvSpPr>
        <p:spPr>
          <a:xfrm>
            <a:off x="6250024" y="1424575"/>
            <a:ext cx="1001602" cy="1001602"/>
          </a:xfrm>
          <a:prstGeom prst="roundRect">
            <a:avLst>
              <a:gd name="adj" fmla="val 16667"/>
            </a:avLst>
          </a:prstGeom>
          <a:solidFill>
            <a:schemeClr val="accent1">
              <a:alpha val="100000"/>
            </a:schemeClr>
          </a:solidFill>
          <a:ln/>
        </p:spPr>
      </p:sp>
      <p:sp>
        <p:nvSpPr>
          <p:cNvPr id="8" name="AutoShape 8"/>
          <p:cNvSpPr/>
          <p:nvPr/>
        </p:nvSpPr>
        <p:spPr>
          <a:xfrm>
            <a:off x="7435000" y="1424575"/>
            <a:ext cx="3543300" cy="1001602"/>
          </a:xfrm>
          <a:prstGeom prst="rect">
            <a:avLst/>
          </a:prstGeom>
          <a:noFill/>
          <a:ln/>
        </p:spPr>
        <p:txBody>
          <a:bodyPr vert="horz" wrap="square" lIns="91440" tIns="45720" rIns="91440" bIns="45720" rtlCol="0" anchor="ctr" anchorCtr="0">
            <a:noAutofit/>
          </a:bodyPr>
          <a:lstStyle/>
          <a:p>
            <a:pPr algn="l">
              <a:lnSpc>
                <a:spcPct val="120000"/>
              </a:lnSpc>
              <a:defRPr/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字体与布局优化</a:t>
            </a:r>
            <a:endParaRPr lang="en-US" sz="1100"/>
          </a:p>
        </p:txBody>
      </p:sp>
      <p:sp>
        <p:nvSpPr>
          <p:cNvPr id="9" name="TextBox 9"/>
          <p:cNvSpPr txBox="1"/>
          <p:nvPr/>
        </p:nvSpPr>
        <p:spPr>
          <a:xfrm>
            <a:off x="6066649" y="1584381"/>
            <a:ext cx="1368351" cy="681990"/>
          </a:xfrm>
          <a:prstGeom prst="rect">
            <a:avLst/>
          </a:prstGeom>
          <a:ln/>
        </p:spPr>
        <p:txBody>
          <a:bodyPr vert="horz" wrap="square" lIns="91440" tIns="45720" rIns="91440" bIns="45720" rtlCol="0" anchor="t" anchorCtr="0">
            <a:noAutofit/>
          </a:bodyPr>
          <a:lstStyle/>
          <a:p>
            <a:pPr algn="ctr">
              <a:lnSpc>
                <a:spcPct val="100000"/>
              </a:lnSpc>
              <a:spcBef>
                <a:spcPts val="375"/>
              </a:spcBef>
            </a:pPr>
            <a:r>
              <a:rPr lang="en-US" sz="360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02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280107" y="2527659"/>
            <a:ext cx="4857750" cy="1000125"/>
          </a:xfrm>
          <a:prstGeom prst="rect">
            <a:avLst/>
          </a:prstGeom>
          <a:ln/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140000"/>
              </a:lnSpc>
              <a:spcBef>
                <a:spcPct val="0"/>
              </a:spcBef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部分用户反馈页面字体在某些情境下显得突兀，建议进行微调以提升阅读体验。同时，也有用户提出页面布局需进一步优化，确保所有内容都能清晰呈现。</a:t>
            </a:r>
          </a:p>
        </p:txBody>
      </p:sp>
      <p:sp>
        <p:nvSpPr>
          <p:cNvPr id="11" name="AutoShape 11"/>
          <p:cNvSpPr/>
          <p:nvPr/>
        </p:nvSpPr>
        <p:spPr>
          <a:xfrm>
            <a:off x="669665" y="4240990"/>
            <a:ext cx="1001602" cy="1001602"/>
          </a:xfrm>
          <a:prstGeom prst="roundRect">
            <a:avLst>
              <a:gd name="adj" fmla="val 16667"/>
            </a:avLst>
          </a:prstGeom>
          <a:solidFill>
            <a:schemeClr val="accent1">
              <a:alpha val="100000"/>
            </a:schemeClr>
          </a:solidFill>
          <a:ln/>
        </p:spPr>
      </p:sp>
      <p:sp>
        <p:nvSpPr>
          <p:cNvPr id="12" name="AutoShape 12"/>
          <p:cNvSpPr/>
          <p:nvPr/>
        </p:nvSpPr>
        <p:spPr>
          <a:xfrm>
            <a:off x="1854641" y="4240990"/>
            <a:ext cx="3543300" cy="1001602"/>
          </a:xfrm>
          <a:prstGeom prst="rect">
            <a:avLst/>
          </a:prstGeom>
          <a:noFill/>
          <a:ln/>
        </p:spPr>
        <p:txBody>
          <a:bodyPr vert="horz" wrap="square" lIns="91440" tIns="45720" rIns="91440" bIns="45720" rtlCol="0" anchor="ctr" anchorCtr="0">
            <a:noAutofit/>
          </a:bodyPr>
          <a:lstStyle/>
          <a:p>
            <a:pPr algn="l">
              <a:lnSpc>
                <a:spcPct val="120000"/>
              </a:lnSpc>
              <a:defRPr/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卡顿问题待解决</a:t>
            </a:r>
            <a:endParaRPr lang="en-US" sz="1100"/>
          </a:p>
        </p:txBody>
      </p:sp>
      <p:sp>
        <p:nvSpPr>
          <p:cNvPr id="13" name="TextBox 13"/>
          <p:cNvSpPr txBox="1"/>
          <p:nvPr/>
        </p:nvSpPr>
        <p:spPr>
          <a:xfrm>
            <a:off x="486290" y="4400796"/>
            <a:ext cx="1368351" cy="681990"/>
          </a:xfrm>
          <a:prstGeom prst="rect">
            <a:avLst/>
          </a:prstGeom>
          <a:ln/>
        </p:spPr>
        <p:txBody>
          <a:bodyPr vert="horz" wrap="square" lIns="91440" tIns="45720" rIns="91440" bIns="45720" rtlCol="0" anchor="t" anchorCtr="0">
            <a:noAutofit/>
          </a:bodyPr>
          <a:lstStyle/>
          <a:p>
            <a:pPr algn="ctr">
              <a:lnSpc>
                <a:spcPct val="100000"/>
              </a:lnSpc>
              <a:spcBef>
                <a:spcPts val="375"/>
              </a:spcBef>
            </a:pPr>
            <a:r>
              <a:rPr lang="en-US" sz="360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03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99748" y="5353598"/>
            <a:ext cx="4857750" cy="1000125"/>
          </a:xfrm>
          <a:prstGeom prst="rect">
            <a:avLst/>
          </a:prstGeom>
          <a:ln/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140000"/>
              </a:lnSpc>
              <a:spcBef>
                <a:spcPct val="0"/>
              </a:spcBef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尽管多数用户认可应用的流畅性，但仍有少数用户提到在特定情况下（如复杂操作或特定网络环境）出现卡顿现象，建议开发者针对此问题进行优化。</a:t>
            </a:r>
          </a:p>
        </p:txBody>
      </p:sp>
      <p:sp>
        <p:nvSpPr>
          <p:cNvPr id="15" name="AutoShape 15"/>
          <p:cNvSpPr/>
          <p:nvPr/>
        </p:nvSpPr>
        <p:spPr>
          <a:xfrm>
            <a:off x="6246681" y="4240990"/>
            <a:ext cx="1001602" cy="1001602"/>
          </a:xfrm>
          <a:prstGeom prst="roundRect">
            <a:avLst>
              <a:gd name="adj" fmla="val 16667"/>
            </a:avLst>
          </a:prstGeom>
          <a:solidFill>
            <a:schemeClr val="accent1">
              <a:alpha val="100000"/>
            </a:schemeClr>
          </a:solidFill>
          <a:ln/>
        </p:spPr>
      </p:sp>
      <p:sp>
        <p:nvSpPr>
          <p:cNvPr id="16" name="AutoShape 16"/>
          <p:cNvSpPr/>
          <p:nvPr/>
        </p:nvSpPr>
        <p:spPr>
          <a:xfrm>
            <a:off x="7431657" y="4240990"/>
            <a:ext cx="3543300" cy="1001602"/>
          </a:xfrm>
          <a:prstGeom prst="rect">
            <a:avLst/>
          </a:prstGeom>
          <a:noFill/>
          <a:ln/>
        </p:spPr>
        <p:txBody>
          <a:bodyPr vert="horz" wrap="square" lIns="91440" tIns="45720" rIns="91440" bIns="45720" rtlCol="0" anchor="ctr" anchorCtr="0">
            <a:noAutofit/>
          </a:bodyPr>
          <a:lstStyle/>
          <a:p>
            <a:pPr algn="l">
              <a:lnSpc>
                <a:spcPct val="120000"/>
              </a:lnSpc>
              <a:defRPr/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睡眠功能待增强</a:t>
            </a:r>
            <a:endParaRPr lang="en-US" sz="1100"/>
          </a:p>
        </p:txBody>
      </p:sp>
      <p:sp>
        <p:nvSpPr>
          <p:cNvPr id="17" name="TextBox 17"/>
          <p:cNvSpPr txBox="1"/>
          <p:nvPr/>
        </p:nvSpPr>
        <p:spPr>
          <a:xfrm>
            <a:off x="6063306" y="4400796"/>
            <a:ext cx="1368351" cy="681990"/>
          </a:xfrm>
          <a:prstGeom prst="rect">
            <a:avLst/>
          </a:prstGeom>
          <a:ln/>
        </p:spPr>
        <p:txBody>
          <a:bodyPr vert="horz" wrap="square" lIns="91440" tIns="45720" rIns="91440" bIns="45720" rtlCol="0" anchor="t" anchorCtr="0">
            <a:noAutofit/>
          </a:bodyPr>
          <a:lstStyle/>
          <a:p>
            <a:pPr algn="ctr">
              <a:lnSpc>
                <a:spcPct val="100000"/>
              </a:lnSpc>
              <a:spcBef>
                <a:spcPts val="375"/>
              </a:spcBef>
            </a:pPr>
            <a:r>
              <a:rPr lang="en-US" sz="360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04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276764" y="5291100"/>
            <a:ext cx="4857750" cy="1000125"/>
          </a:xfrm>
          <a:prstGeom prst="rect">
            <a:avLst/>
          </a:prstGeom>
          <a:ln/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140000"/>
              </a:lnSpc>
              <a:spcBef>
                <a:spcPct val="0"/>
              </a:spcBef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针对睡眠功能，用户给予高度评价但提出改进建议，如增加睡眠打卡内容以助用户更好追踪睡眠习惯，同时建议优化睡眠计时功能，增加更多个性化选项。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193C7ADD-A7E2-A9D4-CC88-B6FC9E37BA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1618" y="0"/>
            <a:ext cx="4840382" cy="6858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960448" y="1329916"/>
            <a:ext cx="7309353" cy="4408102"/>
          </a:xfrm>
          <a:prstGeom prst="rect">
            <a:avLst/>
          </a:prstGeom>
          <a:solidFill>
            <a:srgbClr val="FFFFFF">
              <a:alpha val="100000"/>
            </a:srgbClr>
          </a:solidFill>
          <a:ln/>
        </p:spPr>
      </p:sp>
      <p:sp>
        <p:nvSpPr>
          <p:cNvPr id="4" name="TextBox 4"/>
          <p:cNvSpPr txBox="1"/>
          <p:nvPr/>
        </p:nvSpPr>
        <p:spPr>
          <a:xfrm>
            <a:off x="1066530" y="2211515"/>
            <a:ext cx="3038473" cy="1409700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ctr" anchorCtr="0">
            <a:normAutofit/>
          </a:bodyPr>
          <a:lstStyle/>
          <a:p>
            <a:pPr algn="l">
              <a:lnSpc>
                <a:spcPct val="120000"/>
              </a:lnSpc>
              <a:spcBef>
                <a:spcPts val="450"/>
              </a:spcBef>
            </a:pPr>
            <a:r>
              <a:rPr lang="en-US" sz="6600" b="1">
                <a:solidFill>
                  <a:schemeClr val="accent3">
                    <a:lumMod val="50000"/>
                    <a:alpha val="100000"/>
                  </a:schemeClr>
                </a:solidFill>
                <a:latin typeface="PingFang SC"/>
                <a:ea typeface="PingFang SC"/>
                <a:cs typeface="PingFang SC"/>
              </a:rPr>
              <a:t>05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91439" y="3383471"/>
            <a:ext cx="6572563" cy="1939312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t" anchorCtr="0">
            <a:normAutofit/>
          </a:bodyPr>
          <a:lstStyle/>
          <a:p>
            <a:pPr algn="l">
              <a:lnSpc>
                <a:spcPct val="120000"/>
              </a:lnSpc>
            </a:pPr>
            <a:r>
              <a:rPr lang="en-US" sz="4050" b="1">
                <a:solidFill>
                  <a:schemeClr val="accent3">
                    <a:lumMod val="50000"/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团队分工与合作成效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33380" y="614674"/>
            <a:ext cx="1116330" cy="320040"/>
          </a:xfrm>
          <a:prstGeom prst="rect">
            <a:avLst/>
          </a:prstGeom>
          <a:ln/>
        </p:spPr>
        <p:txBody>
          <a:bodyPr vert="horz" wrap="square" lIns="91440" tIns="45720" rIns="91440" bIns="45720" rtlCol="0" anchor="t" anchorCtr="0">
            <a:spAutoFit/>
          </a:bodyPr>
          <a:lstStyle/>
          <a:p>
            <a:pPr algn="l">
              <a:lnSpc>
                <a:spcPct val="100000"/>
              </a:lnSpc>
              <a:spcBef>
                <a:spcPts val="375"/>
              </a:spcBef>
            </a:pPr>
            <a:r>
              <a:rPr lang="en-US" sz="1350" b="1">
                <a:solidFill>
                  <a:schemeClr val="accent3">
                    <a:lumMod val="50000"/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REPORT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 22">
            <a:extLst>
              <a:ext uri="{FF2B5EF4-FFF2-40B4-BE49-F238E27FC236}">
                <a16:creationId xmlns:a16="http://schemas.microsoft.com/office/drawing/2014/main" id="{A6358C12-62B5-323E-6D86-57A28F6C650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9040" y="1157330"/>
            <a:ext cx="2805412" cy="5086843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476023" y="265328"/>
            <a:ext cx="11239500" cy="914400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t" anchorCtr="0">
            <a:spAutoFit/>
          </a:bodyPr>
          <a:lstStyle/>
          <a:p>
            <a:pPr>
              <a:lnSpc>
                <a:spcPct val="140000"/>
              </a:lnSpc>
            </a:pPr>
            <a:r>
              <a:rPr lang="en-US" sz="3000" b="1" dirty="0" err="1">
                <a:solidFill>
                  <a:schemeClr val="dk2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张嘉慧的工作贡献</a:t>
            </a:r>
            <a:endParaRPr lang="en-US" sz="3000" b="1" dirty="0">
              <a:solidFill>
                <a:schemeClr val="dk2">
                  <a:alpha val="100000"/>
                </a:schemeClr>
              </a:solidFill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4" name="AutoShape 4"/>
          <p:cNvSpPr/>
          <p:nvPr/>
        </p:nvSpPr>
        <p:spPr>
          <a:xfrm>
            <a:off x="4195024" y="4787018"/>
            <a:ext cx="701468" cy="550104"/>
          </a:xfrm>
          <a:prstGeom prst="rect">
            <a:avLst/>
          </a:prstGeom>
          <a:solidFill>
            <a:schemeClr val="accent1">
              <a:alpha val="100000"/>
            </a:schemeClr>
          </a:solidFill>
          <a:ln/>
        </p:spPr>
      </p:sp>
      <p:sp>
        <p:nvSpPr>
          <p:cNvPr id="5" name="AutoShape 5"/>
          <p:cNvSpPr/>
          <p:nvPr/>
        </p:nvSpPr>
        <p:spPr>
          <a:xfrm>
            <a:off x="4195024" y="3018088"/>
            <a:ext cx="701468" cy="550104"/>
          </a:xfrm>
          <a:prstGeom prst="rect">
            <a:avLst/>
          </a:prstGeom>
          <a:solidFill>
            <a:schemeClr val="accent1">
              <a:alpha val="100000"/>
            </a:schemeClr>
          </a:solidFill>
          <a:ln/>
        </p:spPr>
      </p:sp>
      <p:sp>
        <p:nvSpPr>
          <p:cNvPr id="6" name="AutoShape 6"/>
          <p:cNvSpPr/>
          <p:nvPr/>
        </p:nvSpPr>
        <p:spPr>
          <a:xfrm>
            <a:off x="4195024" y="1237957"/>
            <a:ext cx="701468" cy="550104"/>
          </a:xfrm>
          <a:prstGeom prst="rect">
            <a:avLst/>
          </a:prstGeom>
          <a:solidFill>
            <a:schemeClr val="accent1">
              <a:alpha val="100000"/>
            </a:schemeClr>
          </a:solidFill>
          <a:ln/>
        </p:spPr>
      </p:sp>
      <p:sp>
        <p:nvSpPr>
          <p:cNvPr id="7" name="TextBox 7"/>
          <p:cNvSpPr txBox="1"/>
          <p:nvPr/>
        </p:nvSpPr>
        <p:spPr>
          <a:xfrm>
            <a:off x="5259845" y="2945478"/>
            <a:ext cx="6286500" cy="695325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问题整理与解决方法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259845" y="3472246"/>
            <a:ext cx="6124575" cy="1247775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t" anchorCtr="0">
            <a:normAutofit/>
          </a:bodyPr>
          <a:lstStyle/>
          <a:p>
            <a:pPr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在开发过程中，张嘉慧还承担了整理问题的职责。无论是技术难题还是需求变更，她都积极应对，寻找解决方案，并与其他团队成员共享。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272199" y="4714408"/>
            <a:ext cx="6286500" cy="695325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提升APP的稳定性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272199" y="5252378"/>
            <a:ext cx="6124575" cy="1247775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t" anchorCtr="0">
            <a:normAutofit/>
          </a:bodyPr>
          <a:lstStyle/>
          <a:p>
            <a:pPr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通过不断测试和优化，张嘉慧有效地提升了APP的稳定性和性能。她对细节的关注和对质量的执着追求，使得APP在用户手中更加稳定和流畅。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272221" y="1165346"/>
            <a:ext cx="6286500" cy="695325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页面布局和功能实现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272221" y="1692114"/>
            <a:ext cx="6124575" cy="1247775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t" anchorCtr="0">
            <a:normAutofit/>
          </a:bodyPr>
          <a:lstStyle/>
          <a:p>
            <a:pPr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张嘉慧作为APP的主要开发者，负责了APP的页面布局和功能实现。她以细致入微的态度，精心设计和编码，确保了APP的页面布局合理、功能完备。</a:t>
            </a:r>
          </a:p>
        </p:txBody>
      </p:sp>
      <p:sp>
        <p:nvSpPr>
          <p:cNvPr id="13" name="AutoShape 13"/>
          <p:cNvSpPr/>
          <p:nvPr/>
        </p:nvSpPr>
        <p:spPr>
          <a:xfrm>
            <a:off x="4629608" y="4787018"/>
            <a:ext cx="550104" cy="550104"/>
          </a:xfrm>
          <a:prstGeom prst="ellipse">
            <a:avLst/>
          </a:prstGeom>
          <a:solidFill>
            <a:schemeClr val="accent1">
              <a:alpha val="100000"/>
            </a:schemeClr>
          </a:solidFill>
          <a:ln/>
        </p:spPr>
      </p:sp>
      <p:sp>
        <p:nvSpPr>
          <p:cNvPr id="14" name="AutoShape 14"/>
          <p:cNvSpPr/>
          <p:nvPr/>
        </p:nvSpPr>
        <p:spPr>
          <a:xfrm>
            <a:off x="3911804" y="4787018"/>
            <a:ext cx="550104" cy="550104"/>
          </a:xfrm>
          <a:prstGeom prst="ellipse">
            <a:avLst/>
          </a:prstGeom>
          <a:solidFill>
            <a:schemeClr val="accent1">
              <a:alpha val="100000"/>
            </a:schemeClr>
          </a:solidFill>
          <a:ln/>
        </p:spPr>
      </p:sp>
      <p:sp>
        <p:nvSpPr>
          <p:cNvPr id="15" name="AutoShape 15"/>
          <p:cNvSpPr/>
          <p:nvPr/>
        </p:nvSpPr>
        <p:spPr>
          <a:xfrm>
            <a:off x="4629608" y="3018088"/>
            <a:ext cx="550104" cy="550104"/>
          </a:xfrm>
          <a:prstGeom prst="ellipse">
            <a:avLst/>
          </a:prstGeom>
          <a:solidFill>
            <a:schemeClr val="accent1">
              <a:alpha val="100000"/>
            </a:schemeClr>
          </a:solidFill>
          <a:ln/>
        </p:spPr>
      </p:sp>
      <p:sp>
        <p:nvSpPr>
          <p:cNvPr id="16" name="AutoShape 16"/>
          <p:cNvSpPr/>
          <p:nvPr/>
        </p:nvSpPr>
        <p:spPr>
          <a:xfrm>
            <a:off x="3911804" y="3018088"/>
            <a:ext cx="550104" cy="550104"/>
          </a:xfrm>
          <a:prstGeom prst="ellipse">
            <a:avLst/>
          </a:prstGeom>
          <a:solidFill>
            <a:schemeClr val="accent1">
              <a:alpha val="100000"/>
            </a:schemeClr>
          </a:solidFill>
          <a:ln/>
        </p:spPr>
      </p:sp>
      <p:sp>
        <p:nvSpPr>
          <p:cNvPr id="17" name="AutoShape 17"/>
          <p:cNvSpPr/>
          <p:nvPr/>
        </p:nvSpPr>
        <p:spPr>
          <a:xfrm>
            <a:off x="4629608" y="1237957"/>
            <a:ext cx="550104" cy="550104"/>
          </a:xfrm>
          <a:prstGeom prst="ellipse">
            <a:avLst/>
          </a:prstGeom>
          <a:solidFill>
            <a:schemeClr val="accent1">
              <a:alpha val="100000"/>
            </a:schemeClr>
          </a:solidFill>
          <a:ln/>
        </p:spPr>
      </p:sp>
      <p:sp>
        <p:nvSpPr>
          <p:cNvPr id="18" name="AutoShape 18"/>
          <p:cNvSpPr/>
          <p:nvPr/>
        </p:nvSpPr>
        <p:spPr>
          <a:xfrm>
            <a:off x="3911804" y="1237957"/>
            <a:ext cx="550104" cy="550104"/>
          </a:xfrm>
          <a:prstGeom prst="ellipse">
            <a:avLst/>
          </a:prstGeom>
          <a:solidFill>
            <a:schemeClr val="accent1">
              <a:alpha val="100000"/>
            </a:schemeClr>
          </a:solidFill>
          <a:ln/>
        </p:spPr>
      </p:sp>
      <p:sp>
        <p:nvSpPr>
          <p:cNvPr id="19" name="TextBox 19"/>
          <p:cNvSpPr txBox="1"/>
          <p:nvPr/>
        </p:nvSpPr>
        <p:spPr>
          <a:xfrm>
            <a:off x="4162763" y="4825850"/>
            <a:ext cx="765990" cy="472440"/>
          </a:xfrm>
          <a:prstGeom prst="rect">
            <a:avLst/>
          </a:prstGeom>
          <a:ln/>
        </p:spPr>
        <p:txBody>
          <a:bodyPr vert="horz" wrap="square" lIns="91440" tIns="45720" rIns="91440" bIns="45720" rtlCol="0" anchor="ctr" anchorCtr="0">
            <a:noAutofit/>
          </a:bodyPr>
          <a:lstStyle/>
          <a:p>
            <a:pPr algn="ctr">
              <a:lnSpc>
                <a:spcPct val="100000"/>
              </a:lnSpc>
              <a:spcBef>
                <a:spcPts val="375"/>
              </a:spcBef>
            </a:pPr>
            <a:r>
              <a:rPr lang="en-US" sz="2325" b="1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03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4162763" y="3056920"/>
            <a:ext cx="765990" cy="472440"/>
          </a:xfrm>
          <a:prstGeom prst="rect">
            <a:avLst/>
          </a:prstGeom>
          <a:ln/>
        </p:spPr>
        <p:txBody>
          <a:bodyPr vert="horz" wrap="square" lIns="91440" tIns="45720" rIns="91440" bIns="45720" rtlCol="0" anchor="ctr" anchorCtr="0">
            <a:noAutofit/>
          </a:bodyPr>
          <a:lstStyle/>
          <a:p>
            <a:pPr algn="ctr">
              <a:lnSpc>
                <a:spcPct val="100000"/>
              </a:lnSpc>
              <a:spcBef>
                <a:spcPts val="375"/>
              </a:spcBef>
            </a:pPr>
            <a:r>
              <a:rPr lang="en-US" sz="2325" b="1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02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4162763" y="1276789"/>
            <a:ext cx="765990" cy="472440"/>
          </a:xfrm>
          <a:prstGeom prst="rect">
            <a:avLst/>
          </a:prstGeom>
          <a:ln/>
        </p:spPr>
        <p:txBody>
          <a:bodyPr vert="horz" wrap="square" lIns="91440" tIns="45720" rIns="91440" bIns="45720" rtlCol="0" anchor="ctr" anchorCtr="0">
            <a:noAutofit/>
          </a:bodyPr>
          <a:lstStyle/>
          <a:p>
            <a:pPr algn="ctr">
              <a:lnSpc>
                <a:spcPct val="100000"/>
              </a:lnSpc>
              <a:spcBef>
                <a:spcPts val="375"/>
              </a:spcBef>
            </a:pPr>
            <a:r>
              <a:rPr lang="en-US" sz="2325" b="1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01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685901" y="1362476"/>
            <a:ext cx="8946338" cy="555784"/>
          </a:xfrm>
          <a:prstGeom prst="rect">
            <a:avLst/>
          </a:prstGeom>
          <a:ln/>
        </p:spPr>
        <p:txBody>
          <a:bodyPr vert="horz" wrap="square" lIns="0" tIns="0" rIns="0" bIns="0" rtlCol="0" anchor="b" anchorCtr="0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兼容性测试与性能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685901" y="2024509"/>
            <a:ext cx="8972550" cy="763780"/>
          </a:xfrm>
          <a:prstGeom prst="rect">
            <a:avLst/>
          </a:prstGeom>
          <a:ln/>
        </p:spPr>
        <p:txBody>
          <a:bodyPr vert="horz" wrap="square" lIns="0" tIns="0" rIns="0" bIns="0" rtlCol="0" anchor="t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500" dirty="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温晓雪专注于APP的兼容性测试和性能测试，以严谨的态度和专业的技能，确保APP在不同设备和环境下的稳定运行，从而为用户提供良好的使用体验。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76023" y="265328"/>
            <a:ext cx="11239500" cy="914400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3000" b="1">
                <a:solidFill>
                  <a:schemeClr val="dk2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温晓雪的工作贡献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838598" y="1564792"/>
            <a:ext cx="353467" cy="353467"/>
            <a:chOff x="838598" y="1564792"/>
            <a:chExt cx="353467" cy="353467"/>
          </a:xfrm>
        </p:grpSpPr>
        <p:sp>
          <p:nvSpPr>
            <p:cNvPr id="6" name="AutoShape 6"/>
            <p:cNvSpPr/>
            <p:nvPr/>
          </p:nvSpPr>
          <p:spPr>
            <a:xfrm>
              <a:off x="920082" y="1646276"/>
              <a:ext cx="190500" cy="190500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  <a:ln/>
          </p:spPr>
        </p:sp>
        <p:sp>
          <p:nvSpPr>
            <p:cNvPr id="7" name="AutoShape 7"/>
            <p:cNvSpPr/>
            <p:nvPr/>
          </p:nvSpPr>
          <p:spPr>
            <a:xfrm>
              <a:off x="838598" y="1564792"/>
              <a:ext cx="353467" cy="353467"/>
            </a:xfrm>
            <a:prstGeom prst="ellipse">
              <a:avLst/>
            </a:prstGeom>
            <a:solidFill>
              <a:schemeClr val="accent1">
                <a:alpha val="16000"/>
              </a:schemeClr>
            </a:solidFill>
            <a:ln/>
          </p:spPr>
        </p:sp>
      </p:grpSp>
      <p:sp>
        <p:nvSpPr>
          <p:cNvPr id="8" name="TextBox 8"/>
          <p:cNvSpPr txBox="1"/>
          <p:nvPr/>
        </p:nvSpPr>
        <p:spPr>
          <a:xfrm>
            <a:off x="1685901" y="3189254"/>
            <a:ext cx="8946338" cy="555784"/>
          </a:xfrm>
          <a:prstGeom prst="rect">
            <a:avLst/>
          </a:prstGeom>
          <a:ln/>
        </p:spPr>
        <p:txBody>
          <a:bodyPr vert="horz" wrap="square" lIns="0" tIns="0" rIns="0" bIns="0" rtlCol="0" anchor="b" anchorCtr="0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用户体验分析与整理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685901" y="3851288"/>
            <a:ext cx="8972550" cy="763780"/>
          </a:xfrm>
          <a:prstGeom prst="rect">
            <a:avLst/>
          </a:prstGeom>
          <a:ln/>
        </p:spPr>
        <p:txBody>
          <a:bodyPr vert="horz" wrap="square" lIns="0" tIns="0" rIns="0" bIns="0" rtlCol="0" anchor="t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500" dirty="0" err="1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除了测试之外，温晓雪还负责对用户体验进行分析和整理</a:t>
            </a:r>
            <a:r>
              <a:rPr lang="zh-CN" altLang="en-US" sz="1500" dirty="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，</a:t>
            </a:r>
            <a:r>
              <a:rPr lang="en-US" sz="1500" dirty="0" err="1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通过收集用户的反馈和建议，不断优化APP的功能和性能，努力提升用户的满意度</a:t>
            </a:r>
            <a:r>
              <a:rPr lang="en-US" sz="1500" dirty="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。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838598" y="3391571"/>
            <a:ext cx="353467" cy="353467"/>
            <a:chOff x="838598" y="3391571"/>
            <a:chExt cx="353467" cy="353467"/>
          </a:xfrm>
        </p:grpSpPr>
        <p:sp>
          <p:nvSpPr>
            <p:cNvPr id="11" name="AutoShape 11"/>
            <p:cNvSpPr/>
            <p:nvPr/>
          </p:nvSpPr>
          <p:spPr>
            <a:xfrm>
              <a:off x="920082" y="3473055"/>
              <a:ext cx="190500" cy="190500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  <a:ln/>
          </p:spPr>
        </p:sp>
        <p:sp>
          <p:nvSpPr>
            <p:cNvPr id="12" name="AutoShape 12"/>
            <p:cNvSpPr/>
            <p:nvPr/>
          </p:nvSpPr>
          <p:spPr>
            <a:xfrm>
              <a:off x="838598" y="3391571"/>
              <a:ext cx="353467" cy="353467"/>
            </a:xfrm>
            <a:prstGeom prst="ellipse">
              <a:avLst/>
            </a:prstGeom>
            <a:solidFill>
              <a:schemeClr val="accent1">
                <a:alpha val="16000"/>
              </a:schemeClr>
            </a:solidFill>
            <a:ln/>
          </p:spPr>
        </p:sp>
      </p:grpSp>
      <p:sp>
        <p:nvSpPr>
          <p:cNvPr id="13" name="TextBox 13"/>
          <p:cNvSpPr txBox="1"/>
          <p:nvPr/>
        </p:nvSpPr>
        <p:spPr>
          <a:xfrm>
            <a:off x="1685901" y="4975292"/>
            <a:ext cx="8946338" cy="555784"/>
          </a:xfrm>
          <a:prstGeom prst="rect">
            <a:avLst/>
          </a:prstGeom>
          <a:ln/>
        </p:spPr>
        <p:txBody>
          <a:bodyPr vert="horz" wrap="square" lIns="0" tIns="0" rIns="0" bIns="0" rtlCol="0" anchor="b" anchorCtr="0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促进团队沟通与协作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685901" y="5637325"/>
            <a:ext cx="8972550" cy="763780"/>
          </a:xfrm>
          <a:prstGeom prst="rect">
            <a:avLst/>
          </a:prstGeom>
          <a:ln/>
        </p:spPr>
        <p:txBody>
          <a:bodyPr vert="horz" wrap="square" lIns="0" tIns="0" rIns="0" bIns="0" rtlCol="0" anchor="t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500" dirty="0" err="1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温晓雪在测试和分析过程中，与团队成员保持着良好的沟通和协作</a:t>
            </a:r>
            <a:r>
              <a:rPr lang="zh-CN" altLang="en-US" sz="1500" dirty="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，</a:t>
            </a:r>
            <a:r>
              <a:rPr lang="en-US" sz="1500" dirty="0" err="1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及时报告发现的问题和缺陷，并与其他成员共同讨论解决方案，确保项目的顺利推进</a:t>
            </a:r>
            <a:r>
              <a:rPr lang="en-US" sz="1500" dirty="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。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838598" y="5177608"/>
            <a:ext cx="353467" cy="353467"/>
            <a:chOff x="838598" y="5177608"/>
            <a:chExt cx="353467" cy="353467"/>
          </a:xfrm>
        </p:grpSpPr>
        <p:sp>
          <p:nvSpPr>
            <p:cNvPr id="16" name="AutoShape 16"/>
            <p:cNvSpPr/>
            <p:nvPr/>
          </p:nvSpPr>
          <p:spPr>
            <a:xfrm>
              <a:off x="920082" y="5259092"/>
              <a:ext cx="190500" cy="190500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  <a:ln/>
          </p:spPr>
        </p:sp>
        <p:sp>
          <p:nvSpPr>
            <p:cNvPr id="17" name="AutoShape 17"/>
            <p:cNvSpPr/>
            <p:nvPr/>
          </p:nvSpPr>
          <p:spPr>
            <a:xfrm>
              <a:off x="838598" y="5177608"/>
              <a:ext cx="353467" cy="353467"/>
            </a:xfrm>
            <a:prstGeom prst="ellipse">
              <a:avLst/>
            </a:prstGeom>
            <a:solidFill>
              <a:schemeClr val="accent1">
                <a:alpha val="16000"/>
              </a:schemeClr>
            </a:solidFill>
            <a:ln/>
          </p:spPr>
        </p:sp>
      </p:grpSp>
      <p:cxnSp>
        <p:nvCxnSpPr>
          <p:cNvPr id="18" name="Connector 18"/>
          <p:cNvCxnSpPr/>
          <p:nvPr/>
        </p:nvCxnSpPr>
        <p:spPr>
          <a:xfrm>
            <a:off x="1015332" y="1728028"/>
            <a:ext cx="0" cy="5214957"/>
          </a:xfrm>
          <a:prstGeom prst="line">
            <a:avLst/>
          </a:prstGeom>
          <a:ln w="19050">
            <a:solidFill>
              <a:schemeClr val="accent1"/>
            </a:solidFill>
            <a:prstDash val="dash"/>
            <a:headEnd type="none"/>
            <a:tailEnd type="triangle"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71805" y="1837630"/>
            <a:ext cx="638131" cy="638131"/>
          </a:xfrm>
          <a:prstGeom prst="ellipse">
            <a:avLst/>
          </a:prstGeom>
          <a:solidFill>
            <a:schemeClr val="accent1">
              <a:alpha val="20000"/>
            </a:schemeClr>
          </a:solidFill>
          <a:ln/>
        </p:spPr>
      </p:sp>
      <p:sp>
        <p:nvSpPr>
          <p:cNvPr id="3" name="AutoShape 3"/>
          <p:cNvSpPr/>
          <p:nvPr/>
        </p:nvSpPr>
        <p:spPr>
          <a:xfrm>
            <a:off x="1006549" y="1972374"/>
            <a:ext cx="368642" cy="368642"/>
          </a:xfrm>
          <a:prstGeom prst="ellipse">
            <a:avLst/>
          </a:prstGeom>
          <a:solidFill>
            <a:schemeClr val="accent1">
              <a:alpha val="100000"/>
            </a:schemeClr>
          </a:solidFill>
          <a:ln/>
        </p:spPr>
      </p:sp>
      <p:sp>
        <p:nvSpPr>
          <p:cNvPr id="4" name="AutoShape 4"/>
          <p:cNvSpPr/>
          <p:nvPr/>
        </p:nvSpPr>
        <p:spPr>
          <a:xfrm>
            <a:off x="871805" y="4037476"/>
            <a:ext cx="638131" cy="638131"/>
          </a:xfrm>
          <a:prstGeom prst="ellipse">
            <a:avLst/>
          </a:prstGeom>
          <a:solidFill>
            <a:schemeClr val="accent1">
              <a:alpha val="20000"/>
            </a:schemeClr>
          </a:solidFill>
          <a:ln/>
        </p:spPr>
      </p:sp>
      <p:sp>
        <p:nvSpPr>
          <p:cNvPr id="5" name="AutoShape 5"/>
          <p:cNvSpPr/>
          <p:nvPr/>
        </p:nvSpPr>
        <p:spPr>
          <a:xfrm>
            <a:off x="1006549" y="4172220"/>
            <a:ext cx="368642" cy="368642"/>
          </a:xfrm>
          <a:prstGeom prst="ellipse">
            <a:avLst/>
          </a:prstGeom>
          <a:solidFill>
            <a:schemeClr val="accent1">
              <a:alpha val="100000"/>
            </a:schemeClr>
          </a:solidFill>
          <a:ln/>
        </p:spPr>
      </p:sp>
      <p:sp>
        <p:nvSpPr>
          <p:cNvPr id="6" name="AutoShape 6"/>
          <p:cNvSpPr/>
          <p:nvPr/>
        </p:nvSpPr>
        <p:spPr>
          <a:xfrm>
            <a:off x="6481317" y="1837630"/>
            <a:ext cx="638131" cy="638131"/>
          </a:xfrm>
          <a:prstGeom prst="ellipse">
            <a:avLst/>
          </a:prstGeom>
          <a:solidFill>
            <a:schemeClr val="accent1">
              <a:alpha val="20000"/>
            </a:schemeClr>
          </a:solidFill>
          <a:ln/>
        </p:spPr>
      </p:sp>
      <p:sp>
        <p:nvSpPr>
          <p:cNvPr id="7" name="AutoShape 7"/>
          <p:cNvSpPr/>
          <p:nvPr/>
        </p:nvSpPr>
        <p:spPr>
          <a:xfrm>
            <a:off x="6616062" y="1972374"/>
            <a:ext cx="368642" cy="368642"/>
          </a:xfrm>
          <a:prstGeom prst="ellipse">
            <a:avLst/>
          </a:prstGeom>
          <a:solidFill>
            <a:schemeClr val="accent1">
              <a:alpha val="100000"/>
            </a:schemeClr>
          </a:solidFill>
          <a:ln/>
        </p:spPr>
      </p:sp>
      <p:sp>
        <p:nvSpPr>
          <p:cNvPr id="8" name="AutoShape 8"/>
          <p:cNvSpPr/>
          <p:nvPr/>
        </p:nvSpPr>
        <p:spPr>
          <a:xfrm>
            <a:off x="6481317" y="4037476"/>
            <a:ext cx="638131" cy="638131"/>
          </a:xfrm>
          <a:prstGeom prst="ellipse">
            <a:avLst/>
          </a:prstGeom>
          <a:solidFill>
            <a:schemeClr val="accent1">
              <a:alpha val="20000"/>
            </a:schemeClr>
          </a:solidFill>
          <a:ln/>
        </p:spPr>
      </p:sp>
      <p:sp>
        <p:nvSpPr>
          <p:cNvPr id="9" name="AutoShape 9"/>
          <p:cNvSpPr/>
          <p:nvPr/>
        </p:nvSpPr>
        <p:spPr>
          <a:xfrm>
            <a:off x="6616062" y="4172220"/>
            <a:ext cx="368642" cy="368642"/>
          </a:xfrm>
          <a:prstGeom prst="ellipse">
            <a:avLst/>
          </a:prstGeom>
          <a:solidFill>
            <a:schemeClr val="accent1">
              <a:alpha val="100000"/>
            </a:schemeClr>
          </a:solidFill>
          <a:ln/>
        </p:spPr>
      </p:sp>
      <p:sp>
        <p:nvSpPr>
          <p:cNvPr id="10" name="TextBox 10"/>
          <p:cNvSpPr txBox="1"/>
          <p:nvPr/>
        </p:nvSpPr>
        <p:spPr>
          <a:xfrm>
            <a:off x="1630030" y="1754944"/>
            <a:ext cx="3905833" cy="1839468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t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明确分工提升效率：在ZenSleep的开发过程中，团队成员明确了各自的职责和分工，从而显著提升了工作的效率。每个人都能够专注于自己的任务，确保了开发过程的顺畅进行。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643811" y="3927229"/>
            <a:ext cx="3905833" cy="1839468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t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500" dirty="0" err="1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最初构思变现实：在团队成员的共同努力下，基本实现了对APP的最初构思。通过不断的讨论、修改和完善</a:t>
            </a:r>
            <a:r>
              <a:rPr lang="en-US" sz="1500" dirty="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，</a:t>
            </a:r>
            <a:r>
              <a:rPr lang="zh-CN" altLang="en-US" sz="1500" dirty="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团队</a:t>
            </a:r>
            <a:r>
              <a:rPr lang="en-US" sz="1500" dirty="0" err="1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将一个简单的想法转变为一个功能丰富、操作便捷的应用程序</a:t>
            </a:r>
            <a:r>
              <a:rPr lang="en-US" sz="1500" dirty="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。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220122" y="3927229"/>
            <a:ext cx="3905833" cy="1839468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t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完美呈现开发成果：ZenSleep的开发团队成功地完成了任务，将最初的构思完美地呈现了出来。他们通过明确的分工和顺畅的沟通，实现了对APP页面布局、功能实现以及性能优化。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206341" y="1754944"/>
            <a:ext cx="3905833" cy="1839468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t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500" dirty="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沟通顺畅促协作：除了分工明确外，团队成员之间的沟通也非常顺畅。通过有效的沟通工具和技术手段，及时交流信息、分享进展、解决遇到的问题，从而确保了项目按时按质完成。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76023" y="265328"/>
            <a:ext cx="11239500" cy="914400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3000" b="1">
                <a:solidFill>
                  <a:schemeClr val="dk2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团队合作与成效展示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659571" y="1885532"/>
            <a:ext cx="266700" cy="266700"/>
          </a:xfrm>
          <a:prstGeom prst="ellipse">
            <a:avLst/>
          </a:prstGeom>
          <a:solidFill>
            <a:schemeClr val="accent1">
              <a:alpha val="24000"/>
            </a:schemeClr>
          </a:solidFill>
          <a:ln/>
        </p:spPr>
      </p:sp>
      <p:sp>
        <p:nvSpPr>
          <p:cNvPr id="3" name="TextBox 3"/>
          <p:cNvSpPr txBox="1"/>
          <p:nvPr/>
        </p:nvSpPr>
        <p:spPr>
          <a:xfrm>
            <a:off x="503837" y="2904871"/>
            <a:ext cx="2325536" cy="2484120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t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报告从开发挑战、解决方案、成果展示及用户体验四个核心维度，深入剖析ZenSleepAPP从概念到实现的全过程，展现团队如何克服技术难题。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03837" y="2357606"/>
            <a:ext cx="1843203" cy="704175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b" anchorCtr="0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挑战应对</a:t>
            </a:r>
          </a:p>
        </p:txBody>
      </p:sp>
      <p:sp>
        <p:nvSpPr>
          <p:cNvPr id="5" name="AutoShape 5"/>
          <p:cNvSpPr/>
          <p:nvPr/>
        </p:nvSpPr>
        <p:spPr>
          <a:xfrm>
            <a:off x="716721" y="1942682"/>
            <a:ext cx="152400" cy="152400"/>
          </a:xfrm>
          <a:prstGeom prst="ellipse">
            <a:avLst/>
          </a:prstGeom>
          <a:solidFill>
            <a:schemeClr val="accent1">
              <a:alpha val="100000"/>
            </a:schemeClr>
          </a:solidFill>
          <a:ln/>
        </p:spPr>
      </p:sp>
      <p:sp>
        <p:nvSpPr>
          <p:cNvPr id="6" name="TextBox 6"/>
          <p:cNvSpPr txBox="1"/>
          <p:nvPr/>
        </p:nvSpPr>
        <p:spPr>
          <a:xfrm>
            <a:off x="476023" y="265328"/>
            <a:ext cx="11239500" cy="914400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3000" b="1">
                <a:solidFill>
                  <a:schemeClr val="dk2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报告内容概述</a:t>
            </a:r>
          </a:p>
        </p:txBody>
      </p:sp>
      <p:sp>
        <p:nvSpPr>
          <p:cNvPr id="7" name="AutoShape 7"/>
          <p:cNvSpPr/>
          <p:nvPr/>
        </p:nvSpPr>
        <p:spPr>
          <a:xfrm>
            <a:off x="3490332" y="3235252"/>
            <a:ext cx="266700" cy="266700"/>
          </a:xfrm>
          <a:prstGeom prst="ellipse">
            <a:avLst/>
          </a:prstGeom>
          <a:solidFill>
            <a:schemeClr val="accent1">
              <a:alpha val="24000"/>
            </a:schemeClr>
          </a:solidFill>
          <a:ln/>
        </p:spPr>
      </p:sp>
      <p:sp>
        <p:nvSpPr>
          <p:cNvPr id="8" name="TextBox 8"/>
          <p:cNvSpPr txBox="1"/>
          <p:nvPr/>
        </p:nvSpPr>
        <p:spPr>
          <a:xfrm>
            <a:off x="3441771" y="4096288"/>
            <a:ext cx="2325536" cy="2484120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t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采用百度MTC移动App测试方案，实施全面而细致的测试流程，包括脚本兼容性测试与深度性能测试，确保应用质量过硬，性能卓越。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441771" y="3558432"/>
            <a:ext cx="1843203" cy="704175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b" anchorCtr="0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测试驱动</a:t>
            </a:r>
          </a:p>
        </p:txBody>
      </p:sp>
      <p:sp>
        <p:nvSpPr>
          <p:cNvPr id="10" name="AutoShape 10"/>
          <p:cNvSpPr/>
          <p:nvPr/>
        </p:nvSpPr>
        <p:spPr>
          <a:xfrm>
            <a:off x="3547482" y="3292402"/>
            <a:ext cx="152400" cy="152400"/>
          </a:xfrm>
          <a:prstGeom prst="ellipse">
            <a:avLst/>
          </a:prstGeom>
          <a:solidFill>
            <a:schemeClr val="accent1">
              <a:alpha val="100000"/>
            </a:schemeClr>
          </a:solidFill>
          <a:ln/>
        </p:spPr>
      </p:sp>
      <p:sp>
        <p:nvSpPr>
          <p:cNvPr id="11" name="AutoShape 11"/>
          <p:cNvSpPr/>
          <p:nvPr/>
        </p:nvSpPr>
        <p:spPr>
          <a:xfrm>
            <a:off x="6460574" y="1866482"/>
            <a:ext cx="266700" cy="266700"/>
          </a:xfrm>
          <a:prstGeom prst="ellipse">
            <a:avLst/>
          </a:prstGeom>
          <a:solidFill>
            <a:schemeClr val="accent1">
              <a:alpha val="24000"/>
            </a:schemeClr>
          </a:solidFill>
          <a:ln/>
        </p:spPr>
      </p:sp>
      <p:sp>
        <p:nvSpPr>
          <p:cNvPr id="12" name="TextBox 12"/>
          <p:cNvSpPr txBox="1"/>
          <p:nvPr/>
        </p:nvSpPr>
        <p:spPr>
          <a:xfrm>
            <a:off x="6290471" y="2798596"/>
            <a:ext cx="2325536" cy="2484120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t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张嘉慧与温晓雪通过明确分工与高效沟通，协同作战，成功完成APP开发任务，验证了团队协作在复杂项目中的不可替代性，展现了团队的成长与默契。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318355" y="2293108"/>
            <a:ext cx="1843203" cy="704175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b" anchorCtr="0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团队协作</a:t>
            </a:r>
          </a:p>
        </p:txBody>
      </p:sp>
      <p:sp>
        <p:nvSpPr>
          <p:cNvPr id="14" name="AutoShape 14"/>
          <p:cNvSpPr/>
          <p:nvPr/>
        </p:nvSpPr>
        <p:spPr>
          <a:xfrm>
            <a:off x="6517724" y="1923632"/>
            <a:ext cx="152400" cy="152400"/>
          </a:xfrm>
          <a:prstGeom prst="ellipse">
            <a:avLst/>
          </a:prstGeom>
          <a:solidFill>
            <a:schemeClr val="accent1">
              <a:alpha val="100000"/>
            </a:schemeClr>
          </a:solidFill>
          <a:ln/>
        </p:spPr>
      </p:sp>
      <p:sp>
        <p:nvSpPr>
          <p:cNvPr id="15" name="AutoShape 15"/>
          <p:cNvSpPr/>
          <p:nvPr/>
        </p:nvSpPr>
        <p:spPr>
          <a:xfrm>
            <a:off x="9260982" y="2952342"/>
            <a:ext cx="266700" cy="266700"/>
          </a:xfrm>
          <a:prstGeom prst="ellipse">
            <a:avLst/>
          </a:prstGeom>
          <a:solidFill>
            <a:schemeClr val="accent1">
              <a:alpha val="24000"/>
            </a:schemeClr>
          </a:solidFill>
          <a:ln/>
        </p:spPr>
      </p:sp>
      <p:sp>
        <p:nvSpPr>
          <p:cNvPr id="16" name="TextBox 16"/>
          <p:cNvSpPr txBox="1"/>
          <p:nvPr/>
        </p:nvSpPr>
        <p:spPr>
          <a:xfrm>
            <a:off x="9134492" y="3776894"/>
            <a:ext cx="2325536" cy="2484120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t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针对用户反馈及市场变化，报告建议持续优化应用功能与服务，加强用户互动，提升用户体验，为ZenSleepAPP的长期发展奠定坚实基础。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134492" y="3235252"/>
            <a:ext cx="1843203" cy="704175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 algn="l">
              <a:lnSpc>
                <a:spcPct val="120000"/>
              </a:lnSpc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持续优化</a:t>
            </a:r>
          </a:p>
        </p:txBody>
      </p:sp>
      <p:sp>
        <p:nvSpPr>
          <p:cNvPr id="18" name="AutoShape 18"/>
          <p:cNvSpPr/>
          <p:nvPr/>
        </p:nvSpPr>
        <p:spPr>
          <a:xfrm>
            <a:off x="9318132" y="3019017"/>
            <a:ext cx="152400" cy="152400"/>
          </a:xfrm>
          <a:prstGeom prst="ellipse">
            <a:avLst/>
          </a:prstGeom>
          <a:solidFill>
            <a:schemeClr val="accent1">
              <a:alpha val="100000"/>
            </a:schemeClr>
          </a:solidFill>
          <a:ln/>
        </p:spPr>
      </p:sp>
      <p:cxnSp>
        <p:nvCxnSpPr>
          <p:cNvPr id="19" name="Connector 19"/>
          <p:cNvCxnSpPr/>
          <p:nvPr/>
        </p:nvCxnSpPr>
        <p:spPr>
          <a:xfrm>
            <a:off x="792921" y="2018882"/>
            <a:ext cx="2668836" cy="1321145"/>
          </a:xfrm>
          <a:prstGeom prst="line">
            <a:avLst/>
          </a:prstGeom>
          <a:ln w="19050">
            <a:solidFill>
              <a:schemeClr val="accent1"/>
            </a:solidFill>
            <a:prstDash val="dash"/>
            <a:headEnd type="none"/>
            <a:tailEnd type="none"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0" name="Connector 20"/>
          <p:cNvCxnSpPr/>
          <p:nvPr/>
        </p:nvCxnSpPr>
        <p:spPr>
          <a:xfrm flipH="1">
            <a:off x="3623682" y="2009357"/>
            <a:ext cx="2970242" cy="1378295"/>
          </a:xfrm>
          <a:prstGeom prst="line">
            <a:avLst/>
          </a:prstGeom>
          <a:ln w="19050">
            <a:solidFill>
              <a:schemeClr val="accent1"/>
            </a:solidFill>
            <a:prstDash val="dash"/>
            <a:headEnd type="none"/>
            <a:tailEnd type="none"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1" name="Connector 21"/>
          <p:cNvCxnSpPr/>
          <p:nvPr/>
        </p:nvCxnSpPr>
        <p:spPr>
          <a:xfrm>
            <a:off x="6641549" y="1999832"/>
            <a:ext cx="2601721" cy="1038234"/>
          </a:xfrm>
          <a:prstGeom prst="line">
            <a:avLst/>
          </a:prstGeom>
          <a:ln w="19050">
            <a:solidFill>
              <a:schemeClr val="accent1"/>
            </a:solidFill>
            <a:prstDash val="dash"/>
            <a:headEnd type="none"/>
            <a:tailEnd type="none"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2" name="Connector 22"/>
          <p:cNvCxnSpPr/>
          <p:nvPr/>
        </p:nvCxnSpPr>
        <p:spPr>
          <a:xfrm flipH="1">
            <a:off x="9394332" y="2058138"/>
            <a:ext cx="1964594" cy="1003642"/>
          </a:xfrm>
          <a:prstGeom prst="line">
            <a:avLst/>
          </a:prstGeom>
          <a:ln w="19050">
            <a:solidFill>
              <a:schemeClr val="accent1"/>
            </a:solidFill>
            <a:prstDash val="dash"/>
            <a:headEnd type="none"/>
            <a:tailEnd type="none"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33380" y="614674"/>
            <a:ext cx="1116330" cy="320040"/>
          </a:xfrm>
          <a:prstGeom prst="rect">
            <a:avLst/>
          </a:prstGeom>
          <a:ln/>
        </p:spPr>
        <p:txBody>
          <a:bodyPr vert="horz" wrap="square" lIns="91440" tIns="45720" rIns="91440" bIns="45720" rtlCol="0" anchor="t" anchorCtr="0">
            <a:spAutoFit/>
          </a:bodyPr>
          <a:lstStyle/>
          <a:p>
            <a:pPr algn="l">
              <a:lnSpc>
                <a:spcPct val="100000"/>
              </a:lnSpc>
              <a:spcBef>
                <a:spcPts val="375"/>
              </a:spcBef>
            </a:pPr>
            <a:r>
              <a:rPr lang="en-US" sz="1350" b="1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REPORT</a:t>
            </a:r>
          </a:p>
        </p:txBody>
      </p:sp>
      <p:sp>
        <p:nvSpPr>
          <p:cNvPr id="3" name="TextBox 3"/>
          <p:cNvSpPr txBox="1"/>
          <p:nvPr/>
        </p:nvSpPr>
        <p:spPr>
          <a:xfrm rot="-5400000">
            <a:off x="-1046349" y="2835418"/>
            <a:ext cx="3744734" cy="969496"/>
          </a:xfrm>
          <a:prstGeom prst="rect">
            <a:avLst/>
          </a:prstGeom>
          <a:ln/>
        </p:spPr>
        <p:txBody>
          <a:bodyPr vert="horz" wrap="square" lIns="91440" tIns="45720" rIns="91440" bIns="45720" rtlCol="0" anchor="t" anchorCtr="0">
            <a:spAutoFit/>
          </a:bodyPr>
          <a:lstStyle/>
          <a:p>
            <a:pPr>
              <a:lnSpc>
                <a:spcPct val="100000"/>
              </a:lnSpc>
              <a:spcBef>
                <a:spcPts val="375"/>
              </a:spcBef>
            </a:pPr>
            <a:r>
              <a:rPr lang="en-US" sz="5700" b="1" dirty="0" err="1">
                <a:solidFill>
                  <a:srgbClr val="FFFFFF">
                    <a:alpha val="31000"/>
                  </a:srgbClr>
                </a:solidFill>
                <a:latin typeface="Microsoft Yahei"/>
                <a:ea typeface="Microsoft Yahei"/>
                <a:cs typeface="Microsoft Yahei"/>
              </a:rPr>
              <a:t>Z</a:t>
            </a:r>
            <a:r>
              <a:rPr lang="en-US" altLang="zh-CN" sz="5700" b="1" dirty="0" err="1">
                <a:solidFill>
                  <a:srgbClr val="FFFFFF">
                    <a:alpha val="31000"/>
                  </a:srgbClr>
                </a:solidFill>
                <a:latin typeface="Microsoft Yahei"/>
                <a:ea typeface="Microsoft Yahei"/>
                <a:cs typeface="Microsoft Yahei"/>
              </a:rPr>
              <a:t>enSleep</a:t>
            </a:r>
            <a:endParaRPr lang="en-US" sz="5700" b="1" dirty="0">
              <a:solidFill>
                <a:srgbClr val="FFFFFF">
                  <a:alpha val="31000"/>
                </a:srgbClr>
              </a:solidFill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4763335" y="3960895"/>
            <a:ext cx="4543425" cy="504825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t" anchorCtr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sz="2025">
                <a:solidFill>
                  <a:schemeClr val="accent3">
                    <a:lumMod val="50000"/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感谢观看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696601" y="2240088"/>
            <a:ext cx="6257925" cy="1790700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t" anchorCtr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sz="8775" b="1">
                <a:solidFill>
                  <a:schemeClr val="accent3">
                    <a:lumMod val="50000"/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THANKS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853792" y="542407"/>
            <a:ext cx="1116330" cy="320040"/>
          </a:xfrm>
          <a:prstGeom prst="rect">
            <a:avLst/>
          </a:prstGeom>
          <a:ln/>
        </p:spPr>
        <p:txBody>
          <a:bodyPr vert="horz" wrap="square" lIns="91440" tIns="45720" rIns="91440" bIns="45720" rtlCol="0" anchor="t" anchorCtr="0">
            <a:normAutofit/>
          </a:bodyPr>
          <a:lstStyle/>
          <a:p>
            <a:pPr algn="l">
              <a:lnSpc>
                <a:spcPct val="100000"/>
              </a:lnSpc>
              <a:spcBef>
                <a:spcPts val="375"/>
              </a:spcBef>
            </a:pPr>
            <a:r>
              <a:rPr lang="en-US" sz="1350" b="1">
                <a:solidFill>
                  <a:schemeClr val="accent3">
                    <a:lumMod val="50000"/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CATALOG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276461" y="542407"/>
            <a:ext cx="1116330" cy="320040"/>
          </a:xfrm>
          <a:prstGeom prst="rect">
            <a:avLst/>
          </a:prstGeom>
          <a:ln/>
        </p:spPr>
        <p:txBody>
          <a:bodyPr vert="horz" wrap="square" lIns="91440" tIns="45720" rIns="91440" bIns="45720" rtlCol="0" anchor="t" anchorCtr="0">
            <a:normAutofit/>
          </a:bodyPr>
          <a:lstStyle/>
          <a:p>
            <a:pPr algn="l">
              <a:lnSpc>
                <a:spcPct val="100000"/>
              </a:lnSpc>
              <a:spcBef>
                <a:spcPts val="375"/>
              </a:spcBef>
            </a:pPr>
            <a:r>
              <a:rPr lang="en-US" sz="1350" b="1">
                <a:solidFill>
                  <a:schemeClr val="accent3">
                    <a:lumMod val="50000"/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DATE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300171" y="542407"/>
            <a:ext cx="1116330" cy="320040"/>
          </a:xfrm>
          <a:prstGeom prst="rect">
            <a:avLst/>
          </a:prstGeom>
          <a:ln/>
        </p:spPr>
        <p:txBody>
          <a:bodyPr vert="horz" wrap="square" lIns="91440" tIns="45720" rIns="91440" bIns="45720" rtlCol="0" anchor="t" anchorCtr="0">
            <a:normAutofit/>
          </a:bodyPr>
          <a:lstStyle/>
          <a:p>
            <a:pPr algn="l">
              <a:lnSpc>
                <a:spcPct val="100000"/>
              </a:lnSpc>
              <a:spcBef>
                <a:spcPts val="375"/>
              </a:spcBef>
            </a:pPr>
            <a:r>
              <a:rPr lang="en-US" sz="1350" b="1">
                <a:solidFill>
                  <a:schemeClr val="accent3">
                    <a:lumMod val="50000"/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ANALYSIS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732903" y="542407"/>
            <a:ext cx="1459097" cy="392307"/>
          </a:xfrm>
          <a:prstGeom prst="rect">
            <a:avLst/>
          </a:prstGeom>
          <a:ln/>
        </p:spPr>
        <p:txBody>
          <a:bodyPr vert="horz" wrap="square" lIns="91440" tIns="45720" rIns="91440" bIns="45720" rtlCol="0" anchor="t" anchorCtr="0">
            <a:normAutofit/>
          </a:bodyPr>
          <a:lstStyle/>
          <a:p>
            <a:pPr algn="l">
              <a:lnSpc>
                <a:spcPct val="100000"/>
              </a:lnSpc>
              <a:spcBef>
                <a:spcPts val="375"/>
              </a:spcBef>
            </a:pPr>
            <a:r>
              <a:rPr lang="en-US" sz="1350" b="1">
                <a:solidFill>
                  <a:schemeClr val="accent3">
                    <a:lumMod val="50000"/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SUMMARY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A7D5680F-AF59-099D-EC27-20F1546EF8F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6637" y="774694"/>
            <a:ext cx="2865113" cy="510032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76023" y="265328"/>
            <a:ext cx="11239500" cy="914400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3000" b="1">
                <a:solidFill>
                  <a:schemeClr val="dk2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预期收获与成果</a:t>
            </a:r>
          </a:p>
        </p:txBody>
      </p:sp>
      <p:sp>
        <p:nvSpPr>
          <p:cNvPr id="3" name="AutoShape 3"/>
          <p:cNvSpPr/>
          <p:nvPr/>
        </p:nvSpPr>
        <p:spPr>
          <a:xfrm>
            <a:off x="673008" y="1424575"/>
            <a:ext cx="1001602" cy="1001602"/>
          </a:xfrm>
          <a:prstGeom prst="roundRect">
            <a:avLst>
              <a:gd name="adj" fmla="val 16667"/>
            </a:avLst>
          </a:prstGeom>
          <a:solidFill>
            <a:schemeClr val="accent1">
              <a:alpha val="100000"/>
            </a:schemeClr>
          </a:solidFill>
          <a:ln/>
        </p:spPr>
      </p:sp>
      <p:sp>
        <p:nvSpPr>
          <p:cNvPr id="4" name="AutoShape 4"/>
          <p:cNvSpPr/>
          <p:nvPr/>
        </p:nvSpPr>
        <p:spPr>
          <a:xfrm>
            <a:off x="1857984" y="1424575"/>
            <a:ext cx="3543300" cy="1001602"/>
          </a:xfrm>
          <a:prstGeom prst="rect">
            <a:avLst/>
          </a:prstGeom>
          <a:noFill/>
          <a:ln/>
        </p:spPr>
        <p:txBody>
          <a:bodyPr vert="horz" wrap="square" lIns="91440" tIns="45720" rIns="91440" bIns="45720" rtlCol="0" anchor="ctr" anchorCtr="0">
            <a:noAutofit/>
          </a:bodyPr>
          <a:lstStyle/>
          <a:p>
            <a:pPr algn="l">
              <a:lnSpc>
                <a:spcPct val="120000"/>
              </a:lnSpc>
              <a:defRPr/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技能提升</a:t>
            </a:r>
            <a:endParaRPr lang="en-US" sz="1100"/>
          </a:p>
        </p:txBody>
      </p:sp>
      <p:sp>
        <p:nvSpPr>
          <p:cNvPr id="5" name="TextBox 5"/>
          <p:cNvSpPr txBox="1"/>
          <p:nvPr/>
        </p:nvSpPr>
        <p:spPr>
          <a:xfrm>
            <a:off x="489633" y="1584381"/>
            <a:ext cx="1368351" cy="681990"/>
          </a:xfrm>
          <a:prstGeom prst="rect">
            <a:avLst/>
          </a:prstGeom>
          <a:ln/>
        </p:spPr>
        <p:txBody>
          <a:bodyPr vert="horz" wrap="square" lIns="91440" tIns="45720" rIns="91440" bIns="45720" rtlCol="0" anchor="t" anchorCtr="0">
            <a:noAutofit/>
          </a:bodyPr>
          <a:lstStyle/>
          <a:p>
            <a:pPr algn="ctr">
              <a:lnSpc>
                <a:spcPct val="100000"/>
              </a:lnSpc>
              <a:spcBef>
                <a:spcPts val="375"/>
              </a:spcBef>
            </a:pPr>
            <a:r>
              <a:rPr lang="en-US" sz="360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01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03091" y="2527659"/>
            <a:ext cx="4857750" cy="1000125"/>
          </a:xfrm>
          <a:prstGeom prst="rect">
            <a:avLst/>
          </a:prstGeom>
          <a:ln/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140000"/>
              </a:lnSpc>
              <a:spcBef>
                <a:spcPct val="0"/>
              </a:spcBef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通过项目实战，团队成员不仅深化了理论知识，更在解决实际问题中提升了专业技能，积累了宝贵的经验财富，为职业发展铺设了坚实的基石。</a:t>
            </a:r>
          </a:p>
        </p:txBody>
      </p:sp>
      <p:sp>
        <p:nvSpPr>
          <p:cNvPr id="7" name="AutoShape 7"/>
          <p:cNvSpPr/>
          <p:nvPr/>
        </p:nvSpPr>
        <p:spPr>
          <a:xfrm>
            <a:off x="6250024" y="1424575"/>
            <a:ext cx="1001602" cy="1001602"/>
          </a:xfrm>
          <a:prstGeom prst="roundRect">
            <a:avLst>
              <a:gd name="adj" fmla="val 16667"/>
            </a:avLst>
          </a:prstGeom>
          <a:solidFill>
            <a:schemeClr val="accent1">
              <a:alpha val="100000"/>
            </a:schemeClr>
          </a:solidFill>
          <a:ln/>
        </p:spPr>
      </p:sp>
      <p:sp>
        <p:nvSpPr>
          <p:cNvPr id="8" name="AutoShape 8"/>
          <p:cNvSpPr/>
          <p:nvPr/>
        </p:nvSpPr>
        <p:spPr>
          <a:xfrm>
            <a:off x="7435000" y="1424575"/>
            <a:ext cx="3543300" cy="1001602"/>
          </a:xfrm>
          <a:prstGeom prst="rect">
            <a:avLst/>
          </a:prstGeom>
          <a:noFill/>
          <a:ln/>
        </p:spPr>
        <p:txBody>
          <a:bodyPr vert="horz" wrap="square" lIns="91440" tIns="45720" rIns="91440" bIns="45720" rtlCol="0" anchor="ctr" anchorCtr="0">
            <a:noAutofit/>
          </a:bodyPr>
          <a:lstStyle/>
          <a:p>
            <a:pPr algn="l">
              <a:lnSpc>
                <a:spcPct val="120000"/>
              </a:lnSpc>
              <a:defRPr/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团队协作强化</a:t>
            </a:r>
            <a:endParaRPr lang="en-US" sz="1100"/>
          </a:p>
        </p:txBody>
      </p:sp>
      <p:sp>
        <p:nvSpPr>
          <p:cNvPr id="9" name="TextBox 9"/>
          <p:cNvSpPr txBox="1"/>
          <p:nvPr/>
        </p:nvSpPr>
        <p:spPr>
          <a:xfrm>
            <a:off x="6066649" y="1584381"/>
            <a:ext cx="1368351" cy="681990"/>
          </a:xfrm>
          <a:prstGeom prst="rect">
            <a:avLst/>
          </a:prstGeom>
          <a:ln/>
        </p:spPr>
        <p:txBody>
          <a:bodyPr vert="horz" wrap="square" lIns="91440" tIns="45720" rIns="91440" bIns="45720" rtlCol="0" anchor="t" anchorCtr="0">
            <a:noAutofit/>
          </a:bodyPr>
          <a:lstStyle/>
          <a:p>
            <a:pPr algn="ctr">
              <a:lnSpc>
                <a:spcPct val="100000"/>
              </a:lnSpc>
              <a:spcBef>
                <a:spcPts val="375"/>
              </a:spcBef>
            </a:pPr>
            <a:r>
              <a:rPr lang="en-US" sz="360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02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280107" y="2527659"/>
            <a:ext cx="4857750" cy="1000125"/>
          </a:xfrm>
          <a:prstGeom prst="rect">
            <a:avLst/>
          </a:prstGeom>
          <a:ln/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140000"/>
              </a:lnSpc>
              <a:spcBef>
                <a:spcPct val="0"/>
              </a:spcBef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项目执行过程中，团队成员间分工合作，难题共克时艰，不仅增强了团队凝聚力，还优化了协作流程，为未来项目的高效执行奠定了坚实的组织基础。</a:t>
            </a:r>
          </a:p>
        </p:txBody>
      </p:sp>
      <p:sp>
        <p:nvSpPr>
          <p:cNvPr id="11" name="AutoShape 11"/>
          <p:cNvSpPr/>
          <p:nvPr/>
        </p:nvSpPr>
        <p:spPr>
          <a:xfrm>
            <a:off x="669665" y="4240990"/>
            <a:ext cx="1001602" cy="1001602"/>
          </a:xfrm>
          <a:prstGeom prst="roundRect">
            <a:avLst>
              <a:gd name="adj" fmla="val 16667"/>
            </a:avLst>
          </a:prstGeom>
          <a:solidFill>
            <a:schemeClr val="accent1">
              <a:alpha val="100000"/>
            </a:schemeClr>
          </a:solidFill>
          <a:ln/>
        </p:spPr>
      </p:sp>
      <p:sp>
        <p:nvSpPr>
          <p:cNvPr id="12" name="AutoShape 12"/>
          <p:cNvSpPr/>
          <p:nvPr/>
        </p:nvSpPr>
        <p:spPr>
          <a:xfrm>
            <a:off x="1854641" y="4240990"/>
            <a:ext cx="3543300" cy="1001602"/>
          </a:xfrm>
          <a:prstGeom prst="rect">
            <a:avLst/>
          </a:prstGeom>
          <a:noFill/>
          <a:ln/>
        </p:spPr>
        <p:txBody>
          <a:bodyPr vert="horz" wrap="square" lIns="91440" tIns="45720" rIns="91440" bIns="45720" rtlCol="0" anchor="ctr" anchorCtr="0">
            <a:noAutofit/>
          </a:bodyPr>
          <a:lstStyle/>
          <a:p>
            <a:pPr algn="l">
              <a:lnSpc>
                <a:spcPct val="120000"/>
              </a:lnSpc>
              <a:defRPr/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用户满意增长</a:t>
            </a:r>
            <a:endParaRPr lang="en-US" sz="1100"/>
          </a:p>
        </p:txBody>
      </p:sp>
      <p:sp>
        <p:nvSpPr>
          <p:cNvPr id="13" name="TextBox 13"/>
          <p:cNvSpPr txBox="1"/>
          <p:nvPr/>
        </p:nvSpPr>
        <p:spPr>
          <a:xfrm>
            <a:off x="486290" y="4400796"/>
            <a:ext cx="1368351" cy="681990"/>
          </a:xfrm>
          <a:prstGeom prst="rect">
            <a:avLst/>
          </a:prstGeom>
          <a:ln/>
        </p:spPr>
        <p:txBody>
          <a:bodyPr vert="horz" wrap="square" lIns="91440" tIns="45720" rIns="91440" bIns="45720" rtlCol="0" anchor="t" anchorCtr="0">
            <a:noAutofit/>
          </a:bodyPr>
          <a:lstStyle/>
          <a:p>
            <a:pPr algn="ctr">
              <a:lnSpc>
                <a:spcPct val="100000"/>
              </a:lnSpc>
              <a:spcBef>
                <a:spcPts val="375"/>
              </a:spcBef>
            </a:pPr>
            <a:r>
              <a:rPr lang="en-US" sz="360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03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99748" y="5353598"/>
            <a:ext cx="4857750" cy="1000125"/>
          </a:xfrm>
          <a:prstGeom prst="rect">
            <a:avLst/>
          </a:prstGeom>
          <a:ln/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140000"/>
              </a:lnSpc>
              <a:spcBef>
                <a:spcPct val="0"/>
              </a:spcBef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通过持续的产品优化与用户体验改进，ZenSleepAPP在市场中脱颖而出，用户满意度持续攀升，为应用口碑与市场份额的双赢奠定了坚实基础。</a:t>
            </a:r>
          </a:p>
        </p:txBody>
      </p:sp>
      <p:sp>
        <p:nvSpPr>
          <p:cNvPr id="15" name="AutoShape 15"/>
          <p:cNvSpPr/>
          <p:nvPr/>
        </p:nvSpPr>
        <p:spPr>
          <a:xfrm>
            <a:off x="6246681" y="4240990"/>
            <a:ext cx="1001602" cy="1001602"/>
          </a:xfrm>
          <a:prstGeom prst="roundRect">
            <a:avLst>
              <a:gd name="adj" fmla="val 16667"/>
            </a:avLst>
          </a:prstGeom>
          <a:solidFill>
            <a:schemeClr val="accent1">
              <a:alpha val="100000"/>
            </a:schemeClr>
          </a:solidFill>
          <a:ln/>
        </p:spPr>
      </p:sp>
      <p:sp>
        <p:nvSpPr>
          <p:cNvPr id="16" name="AutoShape 16"/>
          <p:cNvSpPr/>
          <p:nvPr/>
        </p:nvSpPr>
        <p:spPr>
          <a:xfrm>
            <a:off x="7431657" y="4240990"/>
            <a:ext cx="3543300" cy="1001602"/>
          </a:xfrm>
          <a:prstGeom prst="rect">
            <a:avLst/>
          </a:prstGeom>
          <a:noFill/>
          <a:ln/>
        </p:spPr>
        <p:txBody>
          <a:bodyPr vert="horz" wrap="square" lIns="91440" tIns="45720" rIns="91440" bIns="45720" rtlCol="0" anchor="ctr" anchorCtr="0">
            <a:noAutofit/>
          </a:bodyPr>
          <a:lstStyle/>
          <a:p>
            <a:pPr algn="l">
              <a:lnSpc>
                <a:spcPct val="120000"/>
              </a:lnSpc>
              <a:defRPr/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技术创新引领</a:t>
            </a:r>
            <a:endParaRPr lang="en-US" sz="1100"/>
          </a:p>
        </p:txBody>
      </p:sp>
      <p:sp>
        <p:nvSpPr>
          <p:cNvPr id="17" name="TextBox 17"/>
          <p:cNvSpPr txBox="1"/>
          <p:nvPr/>
        </p:nvSpPr>
        <p:spPr>
          <a:xfrm>
            <a:off x="6063306" y="4400796"/>
            <a:ext cx="1368351" cy="681990"/>
          </a:xfrm>
          <a:prstGeom prst="rect">
            <a:avLst/>
          </a:prstGeom>
          <a:ln/>
        </p:spPr>
        <p:txBody>
          <a:bodyPr vert="horz" wrap="square" lIns="91440" tIns="45720" rIns="91440" bIns="45720" rtlCol="0" anchor="t" anchorCtr="0">
            <a:noAutofit/>
          </a:bodyPr>
          <a:lstStyle/>
          <a:p>
            <a:pPr algn="ctr">
              <a:lnSpc>
                <a:spcPct val="100000"/>
              </a:lnSpc>
              <a:spcBef>
                <a:spcPts val="375"/>
              </a:spcBef>
            </a:pPr>
            <a:r>
              <a:rPr lang="en-US" sz="360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04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276764" y="5291100"/>
            <a:ext cx="4857750" cy="1000125"/>
          </a:xfrm>
          <a:prstGeom prst="rect">
            <a:avLst/>
          </a:prstGeom>
          <a:ln/>
        </p:spPr>
        <p:txBody>
          <a:bodyPr vert="horz" wrap="square" lIns="0" tIns="0" rIns="0" bIns="0" rtlCol="0" anchor="t" anchorCtr="0">
            <a:noAutofit/>
          </a:bodyPr>
          <a:lstStyle/>
          <a:p>
            <a:pPr algn="l">
              <a:lnSpc>
                <a:spcPct val="140000"/>
              </a:lnSpc>
              <a:spcBef>
                <a:spcPct val="0"/>
              </a:spcBef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项目鼓励技术创新与探索，推动团队不断尝试新技术、新方法，不仅提升了当前项目的效率与质量，还激发了团队持续学习的热情与创新能力。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0" y="4520"/>
            <a:ext cx="12192000" cy="684896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439506" y="296929"/>
            <a:ext cx="3222836" cy="1057275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t" anchorCtr="0">
            <a:normAutofit/>
          </a:bodyPr>
          <a:lstStyle/>
          <a:p>
            <a:pPr algn="l">
              <a:lnSpc>
                <a:spcPct val="120000"/>
              </a:lnSpc>
            </a:pPr>
            <a:r>
              <a:rPr lang="en-US" sz="4950" b="1">
                <a:solidFill>
                  <a:schemeClr val="accent3">
                    <a:lumMod val="50000"/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目录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76641" y="1276914"/>
            <a:ext cx="1687830" cy="396240"/>
          </a:xfrm>
          <a:prstGeom prst="rect">
            <a:avLst/>
          </a:prstGeom>
          <a:ln/>
        </p:spPr>
        <p:txBody>
          <a:bodyPr vert="horz" wrap="square" lIns="91440" tIns="45720" rIns="91440" bIns="45720" rtlCol="0" anchor="t" anchorCtr="0">
            <a:spAutoFit/>
          </a:bodyPr>
          <a:lstStyle/>
          <a:p>
            <a:pPr algn="ctr">
              <a:lnSpc>
                <a:spcPct val="100000"/>
              </a:lnSpc>
              <a:spcBef>
                <a:spcPts val="375"/>
              </a:spcBef>
            </a:pPr>
            <a:r>
              <a:rPr lang="en-US" sz="1800" b="1">
                <a:solidFill>
                  <a:schemeClr val="accent1">
                    <a:lumMod val="50000"/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CONTENTS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801415" y="834288"/>
            <a:ext cx="1116330" cy="320040"/>
          </a:xfrm>
          <a:prstGeom prst="rect">
            <a:avLst/>
          </a:prstGeom>
          <a:ln/>
        </p:spPr>
        <p:txBody>
          <a:bodyPr vert="horz" wrap="square" lIns="91440" tIns="45720" rIns="91440" bIns="45720" rtlCol="0" anchor="t" anchorCtr="0">
            <a:spAutoFit/>
          </a:bodyPr>
          <a:lstStyle/>
          <a:p>
            <a:pPr algn="r">
              <a:lnSpc>
                <a:spcPct val="100000"/>
              </a:lnSpc>
              <a:spcBef>
                <a:spcPts val="375"/>
              </a:spcBef>
            </a:pPr>
            <a:r>
              <a:rPr lang="en-US" sz="1350" b="1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REPORT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220555" y="1806496"/>
            <a:ext cx="5326684" cy="4754574"/>
          </a:xfrm>
          <a:prstGeom prst="rect">
            <a:avLst/>
          </a:prstGeom>
          <a:ln/>
        </p:spPr>
        <p:txBody>
          <a:bodyPr vert="horz" wrap="square" lIns="91440" tIns="45720" rIns="91440" bIns="45720" rtlCol="0" anchor="ctr" anchorCtr="0">
            <a:normAutofit/>
          </a:bodyPr>
          <a:lstStyle/>
          <a:p>
            <a:pPr marL="228600" lvl="1" indent="-228600">
              <a:lnSpc>
                <a:spcPct val="140000"/>
              </a:lnSpc>
              <a:spcBef>
                <a:spcPts val="375"/>
              </a:spcBef>
              <a:buFont typeface="Arial"/>
              <a:buChar char="•"/>
            </a:pPr>
            <a:r>
              <a:rPr lang="en-US" sz="2400" dirty="0">
                <a:solidFill>
                  <a:schemeClr val="accent3">
                    <a:lumMod val="50000"/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APP</a:t>
            </a:r>
            <a:r>
              <a:rPr lang="zh-CN" altLang="en-US" sz="2400" dirty="0">
                <a:solidFill>
                  <a:schemeClr val="accent3">
                    <a:lumMod val="50000"/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展示</a:t>
            </a:r>
            <a:endParaRPr lang="en-US" sz="2400" dirty="0">
              <a:solidFill>
                <a:schemeClr val="accent3">
                  <a:lumMod val="50000"/>
                  <a:alpha val="100000"/>
                </a:schemeClr>
              </a:solidFill>
              <a:latin typeface="Microsoft Yahei"/>
              <a:ea typeface="Microsoft Yahei"/>
              <a:cs typeface="Microsoft Yahei"/>
            </a:endParaRPr>
          </a:p>
          <a:p>
            <a:pPr marL="228600" lvl="1" indent="-228600">
              <a:lnSpc>
                <a:spcPct val="140000"/>
              </a:lnSpc>
              <a:spcBef>
                <a:spcPts val="375"/>
              </a:spcBef>
              <a:buFont typeface="Arial"/>
              <a:buChar char="•"/>
            </a:pPr>
            <a:r>
              <a:rPr lang="en-US" sz="2400" dirty="0" err="1">
                <a:solidFill>
                  <a:schemeClr val="accent3">
                    <a:lumMod val="50000"/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APP开发中的困难</a:t>
            </a:r>
            <a:endParaRPr lang="en-US" sz="2400" dirty="0">
              <a:solidFill>
                <a:schemeClr val="accent3">
                  <a:lumMod val="50000"/>
                  <a:alpha val="100000"/>
                </a:schemeClr>
              </a:solidFill>
              <a:latin typeface="Microsoft Yahei"/>
              <a:ea typeface="Microsoft Yahei"/>
              <a:cs typeface="Microsoft Yahei"/>
            </a:endParaRPr>
          </a:p>
          <a:p>
            <a:pPr marL="228600" lvl="1" indent="-228600">
              <a:lnSpc>
                <a:spcPct val="140000"/>
              </a:lnSpc>
              <a:spcBef>
                <a:spcPts val="375"/>
              </a:spcBef>
              <a:buFont typeface="Arial"/>
              <a:buChar char="•"/>
            </a:pPr>
            <a:r>
              <a:rPr lang="en-US" sz="2400" dirty="0" err="1">
                <a:solidFill>
                  <a:schemeClr val="accent3">
                    <a:lumMod val="50000"/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软件测试与软件完成情况基本展示</a:t>
            </a:r>
            <a:endParaRPr lang="en-US" sz="2400" dirty="0">
              <a:solidFill>
                <a:schemeClr val="accent3">
                  <a:lumMod val="50000"/>
                  <a:alpha val="100000"/>
                </a:schemeClr>
              </a:solidFill>
              <a:latin typeface="Microsoft Yahei"/>
              <a:ea typeface="Microsoft Yahei"/>
              <a:cs typeface="Microsoft Yahei"/>
            </a:endParaRPr>
          </a:p>
          <a:p>
            <a:pPr marL="228600" lvl="1" indent="-228600">
              <a:lnSpc>
                <a:spcPct val="140000"/>
              </a:lnSpc>
              <a:spcBef>
                <a:spcPts val="375"/>
              </a:spcBef>
              <a:buFont typeface="Arial"/>
              <a:buChar char="•"/>
            </a:pPr>
            <a:r>
              <a:rPr lang="en-US" sz="2400" dirty="0" err="1">
                <a:solidFill>
                  <a:schemeClr val="accent3">
                    <a:lumMod val="50000"/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用户体验与提升效果</a:t>
            </a:r>
            <a:endParaRPr lang="en-US" sz="2400" dirty="0">
              <a:solidFill>
                <a:schemeClr val="accent3">
                  <a:lumMod val="50000"/>
                  <a:alpha val="100000"/>
                </a:schemeClr>
              </a:solidFill>
              <a:latin typeface="Microsoft Yahei"/>
              <a:ea typeface="Microsoft Yahei"/>
              <a:cs typeface="Microsoft Yahei"/>
            </a:endParaRPr>
          </a:p>
          <a:p>
            <a:pPr marL="228600" lvl="1" indent="-228600">
              <a:lnSpc>
                <a:spcPct val="140000"/>
              </a:lnSpc>
              <a:spcBef>
                <a:spcPts val="375"/>
              </a:spcBef>
              <a:buFont typeface="Arial"/>
              <a:buChar char="•"/>
            </a:pPr>
            <a:r>
              <a:rPr lang="en-US" sz="2400" dirty="0" err="1">
                <a:solidFill>
                  <a:schemeClr val="accent3">
                    <a:lumMod val="50000"/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团队分工与合作成效</a:t>
            </a:r>
            <a:endParaRPr lang="en-US" sz="2400" dirty="0">
              <a:solidFill>
                <a:schemeClr val="accent3">
                  <a:lumMod val="50000"/>
                  <a:alpha val="100000"/>
                </a:schemeClr>
              </a:solidFill>
              <a:latin typeface="Microsoft Yahei"/>
              <a:ea typeface="Microsoft Yahei"/>
              <a:cs typeface="Microsoft Yahei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443A8EC-4BB0-8488-9210-621842D57BA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914400"/>
            <a:ext cx="3069244" cy="546371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E89F0CAE-D615-475B-1F38-5C4113E5EA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3110" y="0"/>
            <a:ext cx="4888890" cy="6858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960448" y="1329916"/>
            <a:ext cx="7309353" cy="4408102"/>
          </a:xfrm>
          <a:prstGeom prst="rect">
            <a:avLst/>
          </a:prstGeom>
          <a:solidFill>
            <a:srgbClr val="FFFFFF">
              <a:alpha val="10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" name="TextBox 4"/>
          <p:cNvSpPr txBox="1"/>
          <p:nvPr/>
        </p:nvSpPr>
        <p:spPr>
          <a:xfrm>
            <a:off x="1066530" y="2211515"/>
            <a:ext cx="3038473" cy="1409700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ctr" anchorCtr="0">
            <a:normAutofit/>
          </a:bodyPr>
          <a:lstStyle/>
          <a:p>
            <a:pPr algn="l">
              <a:lnSpc>
                <a:spcPct val="120000"/>
              </a:lnSpc>
              <a:spcBef>
                <a:spcPts val="450"/>
              </a:spcBef>
            </a:pPr>
            <a:r>
              <a:rPr lang="en-US" sz="6600" b="1">
                <a:solidFill>
                  <a:schemeClr val="accent3">
                    <a:lumMod val="50000"/>
                    <a:alpha val="100000"/>
                  </a:schemeClr>
                </a:solidFill>
                <a:latin typeface="PingFang SC"/>
                <a:ea typeface="PingFang SC"/>
                <a:cs typeface="PingFang SC"/>
              </a:rPr>
              <a:t>01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91439" y="3383471"/>
            <a:ext cx="6572563" cy="1939312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t" anchorCtr="0">
            <a:normAutofit/>
          </a:bodyPr>
          <a:lstStyle/>
          <a:p>
            <a:pPr algn="l">
              <a:lnSpc>
                <a:spcPct val="120000"/>
              </a:lnSpc>
            </a:pPr>
            <a:r>
              <a:rPr lang="en-US" sz="4050" b="1" dirty="0">
                <a:solidFill>
                  <a:schemeClr val="accent3">
                    <a:lumMod val="50000"/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APP</a:t>
            </a:r>
            <a:r>
              <a:rPr lang="zh-CN" altLang="en-US" sz="4050" b="1" dirty="0">
                <a:solidFill>
                  <a:schemeClr val="accent3">
                    <a:lumMod val="50000"/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展示</a:t>
            </a:r>
            <a:endParaRPr lang="en-US" sz="4050" b="1" dirty="0">
              <a:solidFill>
                <a:schemeClr val="accent3">
                  <a:lumMod val="50000"/>
                  <a:alpha val="100000"/>
                </a:schemeClr>
              </a:solidFill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433380" y="614674"/>
            <a:ext cx="1116330" cy="320040"/>
          </a:xfrm>
          <a:prstGeom prst="rect">
            <a:avLst/>
          </a:prstGeom>
          <a:ln/>
        </p:spPr>
        <p:txBody>
          <a:bodyPr vert="horz" wrap="square" lIns="91440" tIns="45720" rIns="91440" bIns="45720" rtlCol="0" anchor="t" anchorCtr="0">
            <a:spAutoFit/>
          </a:bodyPr>
          <a:lstStyle/>
          <a:p>
            <a:pPr algn="l">
              <a:lnSpc>
                <a:spcPct val="100000"/>
              </a:lnSpc>
              <a:spcBef>
                <a:spcPts val="375"/>
              </a:spcBef>
            </a:pPr>
            <a:r>
              <a:rPr lang="en-US" sz="1350" b="1">
                <a:solidFill>
                  <a:schemeClr val="accent3">
                    <a:lumMod val="50000"/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REPORT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40FF10-3ED2-5DF5-62B5-8354C471A8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8C0A7EA5-C5B2-A49C-16A4-207760A3AE56}"/>
              </a:ext>
            </a:extLst>
          </p:cNvPr>
          <p:cNvSpPr/>
          <p:nvPr/>
        </p:nvSpPr>
        <p:spPr>
          <a:xfrm>
            <a:off x="5181600" y="3143781"/>
            <a:ext cx="5791200" cy="3255997"/>
          </a:xfrm>
          <a:prstGeom prst="roundRect">
            <a:avLst>
              <a:gd name="adj" fmla="val 12162"/>
            </a:avLst>
          </a:prstGeom>
          <a:solidFill>
            <a:schemeClr val="lt2">
              <a:alpha val="80000"/>
            </a:scheme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" name="AutoShape 3">
            <a:extLst>
              <a:ext uri="{FF2B5EF4-FFF2-40B4-BE49-F238E27FC236}">
                <a16:creationId xmlns:a16="http://schemas.microsoft.com/office/drawing/2014/main" id="{57F61185-F203-D2E5-E7E2-803E01DC9178}"/>
              </a:ext>
            </a:extLst>
          </p:cNvPr>
          <p:cNvSpPr/>
          <p:nvPr/>
        </p:nvSpPr>
        <p:spPr>
          <a:xfrm>
            <a:off x="5181600" y="458222"/>
            <a:ext cx="5791200" cy="2188763"/>
          </a:xfrm>
          <a:prstGeom prst="roundRect">
            <a:avLst>
              <a:gd name="adj" fmla="val 12162"/>
            </a:avLst>
          </a:prstGeom>
          <a:solidFill>
            <a:schemeClr val="lt2">
              <a:alpha val="80000"/>
            </a:scheme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6" name="AutoShape 6">
            <a:extLst>
              <a:ext uri="{FF2B5EF4-FFF2-40B4-BE49-F238E27FC236}">
                <a16:creationId xmlns:a16="http://schemas.microsoft.com/office/drawing/2014/main" id="{E1F56633-BE91-4275-6A7A-E79A86A42422}"/>
              </a:ext>
            </a:extLst>
          </p:cNvPr>
          <p:cNvSpPr/>
          <p:nvPr/>
        </p:nvSpPr>
        <p:spPr>
          <a:xfrm>
            <a:off x="6049217" y="3923893"/>
            <a:ext cx="2108038" cy="1526158"/>
          </a:xfrm>
          <a:prstGeom prst="rect">
            <a:avLst/>
          </a:prstGeom>
          <a:noFill/>
          <a:ln/>
        </p:spPr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48D9E95F-70AC-01D4-09D0-23A8AA929740}"/>
              </a:ext>
            </a:extLst>
          </p:cNvPr>
          <p:cNvSpPr txBox="1"/>
          <p:nvPr/>
        </p:nvSpPr>
        <p:spPr>
          <a:xfrm>
            <a:off x="6024913" y="643464"/>
            <a:ext cx="3394996" cy="490334"/>
          </a:xfrm>
          <a:prstGeom prst="rect">
            <a:avLst/>
          </a:prstGeom>
          <a:ln/>
        </p:spPr>
        <p:txBody>
          <a:bodyPr vert="horz" wrap="square" lIns="66008" tIns="33052" rIns="66008" bIns="33052" rtlCol="0" anchor="ctr" anchorCtr="0">
            <a:no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000" b="1" dirty="0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产品简介</a:t>
            </a:r>
            <a:endParaRPr lang="en-US" sz="2000" b="1" dirty="0">
              <a:solidFill>
                <a:schemeClr val="accent1">
                  <a:alpha val="100000"/>
                </a:schemeClr>
              </a:solidFill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E0D09DF9-76F5-FCB3-FD87-D022FB3B4F69}"/>
              </a:ext>
            </a:extLst>
          </p:cNvPr>
          <p:cNvSpPr txBox="1"/>
          <p:nvPr/>
        </p:nvSpPr>
        <p:spPr>
          <a:xfrm>
            <a:off x="6024912" y="1094189"/>
            <a:ext cx="4795487" cy="1389019"/>
          </a:xfrm>
          <a:prstGeom prst="rect">
            <a:avLst/>
          </a:prstGeom>
          <a:ln/>
        </p:spPr>
        <p:txBody>
          <a:bodyPr vert="horz" wrap="square" lIns="66008" tIns="33052" rIns="66008" bIns="33052" rtlCol="0" anchor="t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altLang="zh-CN" sz="1500" dirty="0" err="1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ZenSleep</a:t>
            </a:r>
            <a:r>
              <a:rPr lang="zh-CN" altLang="en-US" sz="1500" dirty="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是一款睡眠类 </a:t>
            </a:r>
            <a:r>
              <a:rPr lang="en-US" altLang="zh-CN" sz="1500" dirty="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APP</a:t>
            </a:r>
            <a:r>
              <a:rPr lang="zh-CN" altLang="en-US" sz="1500" dirty="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，它涵盖睡眠监测、智能提醒、在线社区等功能。可以将用户的睡眠情况记录下来，提供专业咨询和睡眠建议。从而帮助用户缓解焦虑和压力，帮助其更好的管理睡眠。</a:t>
            </a:r>
            <a:endParaRPr lang="en-US" altLang="zh-CN" sz="1500" dirty="0">
              <a:solidFill>
                <a:schemeClr val="dk1">
                  <a:alpha val="100000"/>
                </a:schemeClr>
              </a:solidFill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F13A12D8-F7AA-6099-F526-3695F78A8C60}"/>
              </a:ext>
            </a:extLst>
          </p:cNvPr>
          <p:cNvSpPr txBox="1"/>
          <p:nvPr/>
        </p:nvSpPr>
        <p:spPr>
          <a:xfrm>
            <a:off x="6049217" y="3143781"/>
            <a:ext cx="1265983" cy="729419"/>
          </a:xfrm>
          <a:prstGeom prst="rect">
            <a:avLst/>
          </a:prstGeom>
          <a:ln/>
        </p:spPr>
        <p:txBody>
          <a:bodyPr vert="horz" wrap="square" lIns="66008" tIns="33052" rIns="66008" bIns="33052" rtlCol="0" anchor="ctr" anchorCtr="0">
            <a:no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000" b="1" dirty="0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设计理念</a:t>
            </a:r>
            <a:endParaRPr lang="en-US" sz="2000" b="1" dirty="0">
              <a:solidFill>
                <a:schemeClr val="accent1">
                  <a:alpha val="100000"/>
                </a:schemeClr>
              </a:solidFill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90DF813D-04E6-E17C-4832-D10D12A52F98}"/>
              </a:ext>
            </a:extLst>
          </p:cNvPr>
          <p:cNvSpPr txBox="1"/>
          <p:nvPr/>
        </p:nvSpPr>
        <p:spPr>
          <a:xfrm>
            <a:off x="6049217" y="3923893"/>
            <a:ext cx="4847383" cy="2066300"/>
          </a:xfrm>
          <a:prstGeom prst="rect">
            <a:avLst/>
          </a:prstGeom>
          <a:ln/>
        </p:spPr>
        <p:txBody>
          <a:bodyPr vert="horz" wrap="square" lIns="66008" tIns="33052" rIns="66008" bIns="33052" rtlCol="0" anchor="ctr" anchorCtr="0">
            <a:noAutofit/>
          </a:bodyPr>
          <a:lstStyle/>
          <a:p>
            <a:pPr algn="l">
              <a:lnSpc>
                <a:spcPts val="1800"/>
              </a:lnSpc>
              <a:buFont typeface="+mj-lt"/>
              <a:buAutoNum type="arabicPeriod"/>
            </a:pPr>
            <a:r>
              <a:rPr lang="zh-CN" altLang="en-US" sz="1500" b="1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羊的形象</a:t>
            </a:r>
            <a:r>
              <a:rPr lang="zh-CN" altLang="en-US" sz="1500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：在许多文化中，数羊是帮助人们入睡的一种传统方法。</a:t>
            </a:r>
            <a:r>
              <a:rPr lang="en-US" altLang="zh-CN" sz="1500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logo</a:t>
            </a:r>
            <a:r>
              <a:rPr lang="zh-CN" altLang="en-US" sz="1500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中的羊形象直接与睡眠相关联，传达出帮助用户放松和入睡的意图。</a:t>
            </a:r>
          </a:p>
          <a:p>
            <a:pPr algn="l">
              <a:lnSpc>
                <a:spcPts val="1800"/>
              </a:lnSpc>
              <a:buFont typeface="+mj-lt"/>
              <a:buAutoNum type="arabicPeriod"/>
            </a:pPr>
            <a:r>
              <a:rPr lang="zh-CN" altLang="en-US" sz="1500" b="1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云朵形状</a:t>
            </a:r>
            <a:r>
              <a:rPr lang="zh-CN" altLang="en-US" sz="1500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：羊的轮廓被设计成云朵的形状，这不仅增加了设计的趣味性，还象征着轻松、自由和无压力的状态，这些都是良好睡眠的重要组成部分。</a:t>
            </a:r>
          </a:p>
          <a:p>
            <a:pPr algn="l">
              <a:lnSpc>
                <a:spcPts val="1800"/>
              </a:lnSpc>
              <a:buFont typeface="+mj-lt"/>
              <a:buAutoNum type="arabicPeriod"/>
            </a:pPr>
            <a:r>
              <a:rPr lang="zh-CN" altLang="en-US" sz="1500" b="1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颜色选择</a:t>
            </a:r>
            <a:r>
              <a:rPr lang="zh-CN" altLang="en-US" sz="1500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：深蓝色的背景色通常与夜晚和宁静相关联，这有助于强化睡眠和放松的主题。同时，深蓝色也传达出专业和信任感，暗示</a:t>
            </a:r>
            <a:r>
              <a:rPr lang="en-US" altLang="zh-CN" sz="1500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sz="1500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提供的睡眠建议和咨询是可靠的。</a:t>
            </a:r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7B82C1C7-A6F0-E3C7-12B4-D9FA3135ED2A}"/>
              </a:ext>
            </a:extLst>
          </p:cNvPr>
          <p:cNvSpPr txBox="1"/>
          <p:nvPr/>
        </p:nvSpPr>
        <p:spPr>
          <a:xfrm>
            <a:off x="476023" y="265328"/>
            <a:ext cx="11239500" cy="914400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zh-CN" altLang="en-US" sz="3000" b="1" dirty="0">
                <a:solidFill>
                  <a:schemeClr val="dk2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产品</a:t>
            </a:r>
            <a:r>
              <a:rPr lang="en-US" altLang="zh-CN" sz="3000" b="1" dirty="0">
                <a:solidFill>
                  <a:schemeClr val="dk2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logo</a:t>
            </a:r>
          </a:p>
        </p:txBody>
      </p:sp>
      <p:sp>
        <p:nvSpPr>
          <p:cNvPr id="21" name="AutoShape 21">
            <a:extLst>
              <a:ext uri="{FF2B5EF4-FFF2-40B4-BE49-F238E27FC236}">
                <a16:creationId xmlns:a16="http://schemas.microsoft.com/office/drawing/2014/main" id="{7E5A5124-61B2-39FB-19F6-CF3075E22417}"/>
              </a:ext>
            </a:extLst>
          </p:cNvPr>
          <p:cNvSpPr/>
          <p:nvPr/>
        </p:nvSpPr>
        <p:spPr>
          <a:xfrm>
            <a:off x="4787229" y="1118795"/>
            <a:ext cx="867618" cy="867618"/>
          </a:xfrm>
          <a:prstGeom prst="ellipse">
            <a:avLst/>
          </a:prstGeom>
          <a:solidFill>
            <a:schemeClr val="accent1">
              <a:alpha val="100000"/>
            </a:scheme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3" name="Freeform 23">
            <a:extLst>
              <a:ext uri="{FF2B5EF4-FFF2-40B4-BE49-F238E27FC236}">
                <a16:creationId xmlns:a16="http://schemas.microsoft.com/office/drawing/2014/main" id="{23EC51CF-1B40-1FDF-924C-61CA8685C6D8}"/>
              </a:ext>
            </a:extLst>
          </p:cNvPr>
          <p:cNvSpPr/>
          <p:nvPr/>
        </p:nvSpPr>
        <p:spPr>
          <a:xfrm>
            <a:off x="4985251" y="1349068"/>
            <a:ext cx="471575" cy="471575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800" y="79486"/>
                </a:moveTo>
                <a:cubicBezTo>
                  <a:pt x="152800" y="79486"/>
                  <a:pt x="133750" y="38891"/>
                  <a:pt x="90888" y="38891"/>
                </a:cubicBezTo>
                <a:cubicBezTo>
                  <a:pt x="44053" y="38891"/>
                  <a:pt x="19450" y="78581"/>
                  <a:pt x="19450" y="118262"/>
                </a:cubicBezTo>
                <a:cubicBezTo>
                  <a:pt x="19450" y="184147"/>
                  <a:pt x="152800" y="265900"/>
                  <a:pt x="152800" y="265900"/>
                </a:cubicBezTo>
                <a:cubicBezTo>
                  <a:pt x="152800" y="265900"/>
                  <a:pt x="285350" y="184937"/>
                  <a:pt x="285350" y="118262"/>
                </a:cubicBezTo>
                <a:cubicBezTo>
                  <a:pt x="285350" y="77781"/>
                  <a:pt x="259956" y="38891"/>
                  <a:pt x="214713" y="38891"/>
                </a:cubicBezTo>
                <a:cubicBezTo>
                  <a:pt x="169469" y="38891"/>
                  <a:pt x="152800" y="79486"/>
                  <a:pt x="152800" y="79486"/>
                </a:cubicBezTo>
              </a:path>
            </a:pathLst>
          </a:custGeom>
          <a:solidFill>
            <a:srgbClr val="FFFFFF">
              <a:alpha val="100000"/>
            </a:srgbClr>
          </a:solidFill>
          <a:ln/>
        </p:spPr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94812946-7390-2009-7B6E-3C26E0EA648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198" y="1905000"/>
            <a:ext cx="3044896" cy="3048000"/>
          </a:xfrm>
          <a:prstGeom prst="roundRect">
            <a:avLst/>
          </a:prstGeom>
        </p:spPr>
      </p:pic>
      <p:sp>
        <p:nvSpPr>
          <p:cNvPr id="26" name="AutoShape 21">
            <a:extLst>
              <a:ext uri="{FF2B5EF4-FFF2-40B4-BE49-F238E27FC236}">
                <a16:creationId xmlns:a16="http://schemas.microsoft.com/office/drawing/2014/main" id="{BA371E7F-5D3D-4EBB-B55E-5DCD965661AD}"/>
              </a:ext>
            </a:extLst>
          </p:cNvPr>
          <p:cNvSpPr/>
          <p:nvPr/>
        </p:nvSpPr>
        <p:spPr>
          <a:xfrm>
            <a:off x="4821677" y="4337970"/>
            <a:ext cx="867618" cy="867618"/>
          </a:xfrm>
          <a:prstGeom prst="ellipse">
            <a:avLst/>
          </a:prstGeom>
          <a:solidFill>
            <a:schemeClr val="accent1">
              <a:alpha val="100000"/>
            </a:scheme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4" name="Freeform 24">
            <a:extLst>
              <a:ext uri="{FF2B5EF4-FFF2-40B4-BE49-F238E27FC236}">
                <a16:creationId xmlns:a16="http://schemas.microsoft.com/office/drawing/2014/main" id="{63D81088-A628-99B0-1EFD-21196D27F070}"/>
              </a:ext>
            </a:extLst>
          </p:cNvPr>
          <p:cNvSpPr/>
          <p:nvPr/>
        </p:nvSpPr>
        <p:spPr>
          <a:xfrm>
            <a:off x="5053710" y="4486209"/>
            <a:ext cx="411583" cy="571139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67640" y="0"/>
                </a:moveTo>
                <a:lnTo>
                  <a:pt x="182880" y="0"/>
                </a:lnTo>
                <a:lnTo>
                  <a:pt x="182880" y="45720"/>
                </a:lnTo>
                <a:lnTo>
                  <a:pt x="228600" y="152400"/>
                </a:lnTo>
                <a:lnTo>
                  <a:pt x="228600" y="274320"/>
                </a:lnTo>
                <a:cubicBezTo>
                  <a:pt x="228600" y="291151"/>
                  <a:pt x="214951" y="304800"/>
                  <a:pt x="198120" y="304800"/>
                </a:cubicBezTo>
                <a:lnTo>
                  <a:pt x="198120" y="304800"/>
                </a:lnTo>
                <a:lnTo>
                  <a:pt x="76200" y="304800"/>
                </a:lnTo>
                <a:cubicBezTo>
                  <a:pt x="59436" y="304800"/>
                  <a:pt x="40996" y="291998"/>
                  <a:pt x="35052" y="276149"/>
                </a:cubicBezTo>
                <a:lnTo>
                  <a:pt x="0" y="182880"/>
                </a:lnTo>
                <a:lnTo>
                  <a:pt x="0" y="152400"/>
                </a:lnTo>
                <a:cubicBezTo>
                  <a:pt x="0" y="135569"/>
                  <a:pt x="13649" y="121920"/>
                  <a:pt x="30480" y="121920"/>
                </a:cubicBezTo>
                <a:lnTo>
                  <a:pt x="30480" y="121920"/>
                </a:lnTo>
                <a:lnTo>
                  <a:pt x="137160" y="121920"/>
                </a:lnTo>
                <a:lnTo>
                  <a:pt x="137160" y="30480"/>
                </a:lnTo>
                <a:cubicBezTo>
                  <a:pt x="137160" y="13649"/>
                  <a:pt x="150809" y="0"/>
                  <a:pt x="167640" y="0"/>
                </a:cubicBezTo>
                <a:lnTo>
                  <a:pt x="167640" y="0"/>
                </a:lnTo>
                <a:close/>
              </a:path>
              <a:path w="304800" h="304800">
                <a:moveTo>
                  <a:pt x="259080" y="152400"/>
                </a:moveTo>
                <a:lnTo>
                  <a:pt x="304800" y="152400"/>
                </a:lnTo>
                <a:lnTo>
                  <a:pt x="304800" y="304800"/>
                </a:lnTo>
                <a:lnTo>
                  <a:pt x="259080" y="304800"/>
                </a:lnTo>
                <a:lnTo>
                  <a:pt x="259080" y="152400"/>
                </a:lnTo>
              </a:path>
            </a:pathLst>
          </a:custGeom>
          <a:solidFill>
            <a:srgbClr val="FFFFFF">
              <a:alpha val="100000"/>
            </a:srgbClr>
          </a:solidFill>
          <a:ln/>
        </p:spPr>
      </p:sp>
    </p:spTree>
    <p:extLst>
      <p:ext uri="{BB962C8B-B14F-4D97-AF65-F5344CB8AC3E}">
        <p14:creationId xmlns:p14="http://schemas.microsoft.com/office/powerpoint/2010/main" val="39313353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1511CF-7327-DB6D-2BE0-D4BCD583D9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6">
            <a:extLst>
              <a:ext uri="{FF2B5EF4-FFF2-40B4-BE49-F238E27FC236}">
                <a16:creationId xmlns:a16="http://schemas.microsoft.com/office/drawing/2014/main" id="{B0B479FC-B70C-4EDC-C594-A3DF66E75A8A}"/>
              </a:ext>
            </a:extLst>
          </p:cNvPr>
          <p:cNvSpPr txBox="1"/>
          <p:nvPr/>
        </p:nvSpPr>
        <p:spPr>
          <a:xfrm>
            <a:off x="476023" y="265328"/>
            <a:ext cx="1886177" cy="914400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zh-CN" altLang="en-US" sz="3000" b="1" dirty="0">
                <a:solidFill>
                  <a:schemeClr val="dk2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演示视频</a:t>
            </a:r>
            <a:endParaRPr lang="en-US" altLang="zh-CN" sz="3000" b="1" dirty="0">
              <a:solidFill>
                <a:schemeClr val="dk2">
                  <a:alpha val="100000"/>
                </a:schemeClr>
              </a:solidFill>
              <a:latin typeface="Microsoft Yahei"/>
              <a:ea typeface="Microsoft Yahei"/>
              <a:cs typeface="Microsoft Yahei"/>
            </a:endParaRPr>
          </a:p>
        </p:txBody>
      </p:sp>
      <p:pic>
        <p:nvPicPr>
          <p:cNvPr id="4" name="移动开发演示视频">
            <a:hlinkClick r:id="" action="ppaction://media"/>
            <a:extLst>
              <a:ext uri="{FF2B5EF4-FFF2-40B4-BE49-F238E27FC236}">
                <a16:creationId xmlns:a16="http://schemas.microsoft.com/office/drawing/2014/main" id="{F9AC05F2-989D-C472-EAB7-BD6F02374A1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09600" y="1179728"/>
            <a:ext cx="11201400" cy="5447555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13598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450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093C492C-0BC8-44A5-7F36-361B209F9E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7075" y="-45530"/>
            <a:ext cx="4884925" cy="6903529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960448" y="1329916"/>
            <a:ext cx="7309353" cy="4408102"/>
          </a:xfrm>
          <a:prstGeom prst="rect">
            <a:avLst/>
          </a:prstGeom>
          <a:solidFill>
            <a:srgbClr val="FFFFFF">
              <a:alpha val="10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" name="TextBox 4"/>
          <p:cNvSpPr txBox="1"/>
          <p:nvPr/>
        </p:nvSpPr>
        <p:spPr>
          <a:xfrm>
            <a:off x="1066530" y="2211515"/>
            <a:ext cx="3038473" cy="1409700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ctr" anchorCtr="0">
            <a:normAutofit/>
          </a:bodyPr>
          <a:lstStyle/>
          <a:p>
            <a:pPr algn="l">
              <a:lnSpc>
                <a:spcPct val="120000"/>
              </a:lnSpc>
              <a:spcBef>
                <a:spcPts val="450"/>
              </a:spcBef>
            </a:pPr>
            <a:r>
              <a:rPr lang="en-US" sz="6600" b="1">
                <a:solidFill>
                  <a:schemeClr val="accent3">
                    <a:lumMod val="50000"/>
                    <a:alpha val="100000"/>
                  </a:schemeClr>
                </a:solidFill>
                <a:latin typeface="PingFang SC"/>
                <a:ea typeface="PingFang SC"/>
                <a:cs typeface="PingFang SC"/>
              </a:rPr>
              <a:t>02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91439" y="3383471"/>
            <a:ext cx="6572563" cy="1939312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t" anchorCtr="0">
            <a:normAutofit/>
          </a:bodyPr>
          <a:lstStyle/>
          <a:p>
            <a:pPr algn="l">
              <a:lnSpc>
                <a:spcPct val="120000"/>
              </a:lnSpc>
            </a:pPr>
            <a:r>
              <a:rPr lang="en-US" sz="4050" b="1">
                <a:solidFill>
                  <a:schemeClr val="accent3">
                    <a:lumMod val="50000"/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APP开发中的困难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33380" y="614674"/>
            <a:ext cx="1116330" cy="320040"/>
          </a:xfrm>
          <a:prstGeom prst="rect">
            <a:avLst/>
          </a:prstGeom>
          <a:ln/>
        </p:spPr>
        <p:txBody>
          <a:bodyPr vert="horz" wrap="square" lIns="91440" tIns="45720" rIns="91440" bIns="45720" rtlCol="0" anchor="t" anchorCtr="0">
            <a:spAutoFit/>
          </a:bodyPr>
          <a:lstStyle/>
          <a:p>
            <a:pPr algn="l">
              <a:lnSpc>
                <a:spcPct val="100000"/>
              </a:lnSpc>
              <a:spcBef>
                <a:spcPts val="375"/>
              </a:spcBef>
            </a:pPr>
            <a:r>
              <a:rPr lang="en-US" sz="1350" b="1">
                <a:solidFill>
                  <a:schemeClr val="accent3">
                    <a:lumMod val="50000"/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REPORT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2F4F4"/>
      </a:lt1>
      <a:dk2>
        <a:srgbClr val="000000"/>
      </a:dk2>
      <a:lt2>
        <a:srgbClr val="DFE2E2"/>
      </a:lt2>
      <a:accent1>
        <a:srgbClr val="312C7F"/>
      </a:accent1>
      <a:accent2>
        <a:srgbClr val="312C7F"/>
      </a:accent2>
      <a:accent3>
        <a:srgbClr val="45418F"/>
      </a:accent3>
      <a:accent4>
        <a:srgbClr val="5C58A3"/>
      </a:accent4>
      <a:accent5>
        <a:srgbClr val="7B77B7"/>
      </a:accent5>
      <a:accent6>
        <a:srgbClr val="9693C9"/>
      </a:accent6>
      <a:hlink>
        <a:srgbClr val="00B6FF"/>
      </a:hlink>
      <a:folHlink>
        <a:srgbClr val="00B6F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175</TotalTime>
  <Words>1137</Words>
  <Application>Microsoft Office PowerPoint</Application>
  <PresentationFormat>宽屏</PresentationFormat>
  <Paragraphs>223</Paragraphs>
  <Slides>30</Slides>
  <Notes>3</Notes>
  <HiddenSlides>0</HiddenSlides>
  <MMClips>1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37" baseType="lpstr">
      <vt:lpstr>PingFang SC</vt:lpstr>
      <vt:lpstr>等线</vt:lpstr>
      <vt:lpstr>微软雅黑</vt:lpstr>
      <vt:lpstr>微软雅黑</vt:lpstr>
      <vt:lpstr>Arial</vt:lpstr>
      <vt:lpstr>Calibri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嘉慧 张</cp:lastModifiedBy>
  <cp:revision>31</cp:revision>
  <dcterms:created xsi:type="dcterms:W3CDTF">2006-08-16T00:00:00Z</dcterms:created>
  <dcterms:modified xsi:type="dcterms:W3CDTF">2024-12-18T10:10:07Z</dcterms:modified>
</cp:coreProperties>
</file>